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notesMasterIdLst>
    <p:notesMasterId r:id="rId44"/>
  </p:notesMasterIdLst>
  <p:sldIdLst>
    <p:sldId id="256" r:id="rId2"/>
    <p:sldId id="285" r:id="rId3"/>
    <p:sldId id="286" r:id="rId4"/>
    <p:sldId id="287" r:id="rId5"/>
    <p:sldId id="288" r:id="rId6"/>
    <p:sldId id="289" r:id="rId7"/>
    <p:sldId id="290" r:id="rId8"/>
    <p:sldId id="262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278" r:id="rId19"/>
    <p:sldId id="281" r:id="rId20"/>
    <p:sldId id="282" r:id="rId21"/>
    <p:sldId id="283" r:id="rId22"/>
    <p:sldId id="284" r:id="rId23"/>
    <p:sldId id="258" r:id="rId24"/>
    <p:sldId id="264" r:id="rId25"/>
    <p:sldId id="257" r:id="rId26"/>
    <p:sldId id="265" r:id="rId27"/>
    <p:sldId id="266" r:id="rId28"/>
    <p:sldId id="267" r:id="rId29"/>
    <p:sldId id="268" r:id="rId30"/>
    <p:sldId id="269" r:id="rId31"/>
    <p:sldId id="270" r:id="rId32"/>
    <p:sldId id="259" r:id="rId33"/>
    <p:sldId id="271" r:id="rId34"/>
    <p:sldId id="272" r:id="rId35"/>
    <p:sldId id="273" r:id="rId36"/>
    <p:sldId id="274" r:id="rId37"/>
    <p:sldId id="275" r:id="rId38"/>
    <p:sldId id="277" r:id="rId39"/>
    <p:sldId id="261" r:id="rId40"/>
    <p:sldId id="260" r:id="rId41"/>
    <p:sldId id="263" r:id="rId42"/>
    <p:sldId id="276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65ED8-5E78-450F-9544-CB02F3750FB1}" type="datetimeFigureOut">
              <a:rPr lang="tr-TR" smtClean="0"/>
              <a:t>5.03.2025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AB611-9EC1-4685-9A86-B876506A84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7416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051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031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00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0231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804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631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403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402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872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79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732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6433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42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689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359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377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4721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541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048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484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812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536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232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531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580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341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D1C9FD1-90BC-B031-D687-D7F076EAB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6598" y="1675496"/>
            <a:ext cx="8915399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NEDEN KÖPEK?</a:t>
            </a:r>
            <a:br>
              <a:rPr lang="tr-T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tr-T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HANGİ KÖPEK ?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E59F96A-2498-56B1-2D6D-0B5BA7247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51994" y="5731717"/>
            <a:ext cx="2840006" cy="1126283"/>
          </a:xfrm>
        </p:spPr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Hayvanlarla İletişim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Prof. Dr. Mehmet KAYA</a:t>
            </a:r>
          </a:p>
        </p:txBody>
      </p:sp>
    </p:spTree>
    <p:extLst>
      <p:ext uri="{BB962C8B-B14F-4D97-AF65-F5344CB8AC3E}">
        <p14:creationId xmlns:p14="http://schemas.microsoft.com/office/powerpoint/2010/main" val="2444070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70104" y="2533155"/>
            <a:ext cx="6223794" cy="11733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Kimler Köpek Sahiplenmemeli?</a:t>
            </a:r>
            <a:endParaRPr lang="en-US" sz="3667" dirty="0"/>
          </a:p>
        </p:txBody>
      </p:sp>
      <p:sp>
        <p:nvSpPr>
          <p:cNvPr id="4" name="Text 1"/>
          <p:cNvSpPr/>
          <p:nvPr/>
        </p:nvSpPr>
        <p:spPr>
          <a:xfrm>
            <a:off x="5270104" y="4005659"/>
            <a:ext cx="6223794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Bazı durumlarda köpek sahiplenmemek en doğru adım olabilir.</a:t>
            </a:r>
            <a:endParaRPr lang="en-US" sz="1542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8104" y="1142802"/>
            <a:ext cx="6223794" cy="11733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Hediye Olarak Köpek Sahiplenme</a:t>
            </a:r>
            <a:endParaRPr lang="en-US" sz="3667" dirty="0"/>
          </a:p>
        </p:txBody>
      </p:sp>
      <p:sp>
        <p:nvSpPr>
          <p:cNvPr id="4" name="Shape 1"/>
          <p:cNvSpPr/>
          <p:nvPr/>
        </p:nvSpPr>
        <p:spPr>
          <a:xfrm>
            <a:off x="698103" y="2615307"/>
            <a:ext cx="3012182" cy="1769368"/>
          </a:xfrm>
          <a:prstGeom prst="roundRect">
            <a:avLst>
              <a:gd name="adj" fmla="val 1691"/>
            </a:avLst>
          </a:prstGeom>
          <a:solidFill>
            <a:srgbClr val="315251"/>
          </a:solidFill>
          <a:ln/>
        </p:spPr>
      </p:sp>
      <p:sp>
        <p:nvSpPr>
          <p:cNvPr id="5" name="Text 2"/>
          <p:cNvSpPr/>
          <p:nvPr/>
        </p:nvSpPr>
        <p:spPr>
          <a:xfrm>
            <a:off x="897533" y="2814737"/>
            <a:ext cx="2371824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Köpek Bir Mal Değildir</a:t>
            </a:r>
            <a:endParaRPr lang="en-US" sz="1833" dirty="0"/>
          </a:p>
        </p:txBody>
      </p:sp>
      <p:sp>
        <p:nvSpPr>
          <p:cNvPr id="6" name="Text 3"/>
          <p:cNvSpPr/>
          <p:nvPr/>
        </p:nvSpPr>
        <p:spPr>
          <a:xfrm>
            <a:off x="897533" y="3227685"/>
            <a:ext cx="2613323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Köpek hediye edilecek bir şey değildir. Bu bir canlıdır.</a:t>
            </a:r>
            <a:endParaRPr lang="en-US" sz="1542" dirty="0"/>
          </a:p>
        </p:txBody>
      </p:sp>
      <p:sp>
        <p:nvSpPr>
          <p:cNvPr id="7" name="Shape 4"/>
          <p:cNvSpPr/>
          <p:nvPr/>
        </p:nvSpPr>
        <p:spPr>
          <a:xfrm>
            <a:off x="3909715" y="2615307"/>
            <a:ext cx="3012182" cy="1769368"/>
          </a:xfrm>
          <a:prstGeom prst="roundRect">
            <a:avLst>
              <a:gd name="adj" fmla="val 1691"/>
            </a:avLst>
          </a:prstGeom>
          <a:solidFill>
            <a:srgbClr val="315251"/>
          </a:solidFill>
          <a:ln/>
        </p:spPr>
      </p:sp>
      <p:sp>
        <p:nvSpPr>
          <p:cNvPr id="8" name="Text 5"/>
          <p:cNvSpPr/>
          <p:nvPr/>
        </p:nvSpPr>
        <p:spPr>
          <a:xfrm>
            <a:off x="4109145" y="2814737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Sürpriz Faktörü</a:t>
            </a:r>
            <a:endParaRPr lang="en-US" sz="1833" dirty="0"/>
          </a:p>
        </p:txBody>
      </p:sp>
      <p:sp>
        <p:nvSpPr>
          <p:cNvPr id="9" name="Text 6"/>
          <p:cNvSpPr/>
          <p:nvPr/>
        </p:nvSpPr>
        <p:spPr>
          <a:xfrm>
            <a:off x="4109144" y="3227685"/>
            <a:ext cx="2613323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Hediye alan kişi bu sorumluluğu almaya hazır olmayabilir.</a:t>
            </a:r>
            <a:endParaRPr lang="en-US" sz="1542" dirty="0"/>
          </a:p>
        </p:txBody>
      </p:sp>
      <p:sp>
        <p:nvSpPr>
          <p:cNvPr id="10" name="Shape 7"/>
          <p:cNvSpPr/>
          <p:nvPr/>
        </p:nvSpPr>
        <p:spPr>
          <a:xfrm>
            <a:off x="698104" y="4584106"/>
            <a:ext cx="6223794" cy="1130994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11" name="Text 8"/>
          <p:cNvSpPr/>
          <p:nvPr/>
        </p:nvSpPr>
        <p:spPr>
          <a:xfrm>
            <a:off x="897533" y="4783535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Yüksek Sorumluluk</a:t>
            </a:r>
            <a:endParaRPr lang="en-US" sz="1833" dirty="0"/>
          </a:p>
        </p:txBody>
      </p:sp>
      <p:sp>
        <p:nvSpPr>
          <p:cNvPr id="12" name="Text 9"/>
          <p:cNvSpPr/>
          <p:nvPr/>
        </p:nvSpPr>
        <p:spPr>
          <a:xfrm>
            <a:off x="897533" y="5196482"/>
            <a:ext cx="5824934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Köpek yüksek sorumluluk isteyen bir canlıdır.</a:t>
            </a:r>
            <a:endParaRPr lang="en-US" sz="1542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49346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8104" y="3275807"/>
            <a:ext cx="5141913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Çocuk İçin Köpek Almak</a:t>
            </a:r>
            <a:endParaRPr lang="en-US" sz="3667" dirty="0"/>
          </a:p>
        </p:txBody>
      </p:sp>
      <p:sp>
        <p:nvSpPr>
          <p:cNvPr id="4" name="Shape 1"/>
          <p:cNvSpPr/>
          <p:nvPr/>
        </p:nvSpPr>
        <p:spPr>
          <a:xfrm>
            <a:off x="698103" y="4385965"/>
            <a:ext cx="448767" cy="448767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5" name="Text 2"/>
          <p:cNvSpPr/>
          <p:nvPr/>
        </p:nvSpPr>
        <p:spPr>
          <a:xfrm>
            <a:off x="781645" y="4434284"/>
            <a:ext cx="281583" cy="352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</a:t>
            </a:r>
            <a:endParaRPr lang="en-US" sz="2208" dirty="0"/>
          </a:p>
        </p:txBody>
      </p:sp>
      <p:sp>
        <p:nvSpPr>
          <p:cNvPr id="6" name="Text 3"/>
          <p:cNvSpPr/>
          <p:nvPr/>
        </p:nvSpPr>
        <p:spPr>
          <a:xfrm>
            <a:off x="1346300" y="4385965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Aile Kararı</a:t>
            </a:r>
            <a:endParaRPr lang="en-US" sz="1833" dirty="0"/>
          </a:p>
        </p:txBody>
      </p:sp>
      <p:sp>
        <p:nvSpPr>
          <p:cNvPr id="7" name="Text 4"/>
          <p:cNvSpPr/>
          <p:nvPr/>
        </p:nvSpPr>
        <p:spPr>
          <a:xfrm>
            <a:off x="1346300" y="4798913"/>
            <a:ext cx="2817416" cy="12767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Köpek edinmek tüm ailenin ortak kararı olmalıdır. Sadece çocuğun isteğiyle alınmamalıdır.</a:t>
            </a:r>
            <a:endParaRPr lang="en-US" sz="1542" dirty="0"/>
          </a:p>
        </p:txBody>
      </p:sp>
      <p:sp>
        <p:nvSpPr>
          <p:cNvPr id="8" name="Shape 5"/>
          <p:cNvSpPr/>
          <p:nvPr/>
        </p:nvSpPr>
        <p:spPr>
          <a:xfrm>
            <a:off x="4363144" y="4385965"/>
            <a:ext cx="448767" cy="448767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9" name="Text 6"/>
          <p:cNvSpPr/>
          <p:nvPr/>
        </p:nvSpPr>
        <p:spPr>
          <a:xfrm>
            <a:off x="4446687" y="4434284"/>
            <a:ext cx="281583" cy="352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lang="en-US" sz="2208" dirty="0"/>
          </a:p>
        </p:txBody>
      </p:sp>
      <p:sp>
        <p:nvSpPr>
          <p:cNvPr id="10" name="Text 7"/>
          <p:cNvSpPr/>
          <p:nvPr/>
        </p:nvSpPr>
        <p:spPr>
          <a:xfrm>
            <a:off x="5011341" y="4385965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Sorumluluk Yanılgısı</a:t>
            </a:r>
            <a:endParaRPr lang="en-US" sz="1833" dirty="0"/>
          </a:p>
        </p:txBody>
      </p:sp>
      <p:sp>
        <p:nvSpPr>
          <p:cNvPr id="11" name="Text 8"/>
          <p:cNvSpPr/>
          <p:nvPr/>
        </p:nvSpPr>
        <p:spPr>
          <a:xfrm>
            <a:off x="5011341" y="4798913"/>
            <a:ext cx="2817416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Çocuğa sorumluluk öğretmek için köpek almak yanlış bir yaklaşımdır.</a:t>
            </a:r>
            <a:endParaRPr lang="en-US" sz="1542" dirty="0"/>
          </a:p>
        </p:txBody>
      </p:sp>
      <p:sp>
        <p:nvSpPr>
          <p:cNvPr id="12" name="Shape 9"/>
          <p:cNvSpPr/>
          <p:nvPr/>
        </p:nvSpPr>
        <p:spPr>
          <a:xfrm>
            <a:off x="8028186" y="4385965"/>
            <a:ext cx="448767" cy="448767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13" name="Text 10"/>
          <p:cNvSpPr/>
          <p:nvPr/>
        </p:nvSpPr>
        <p:spPr>
          <a:xfrm>
            <a:off x="8111729" y="4434284"/>
            <a:ext cx="281583" cy="352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</a:t>
            </a:r>
            <a:endParaRPr lang="en-US" sz="2208" dirty="0"/>
          </a:p>
        </p:txBody>
      </p:sp>
      <p:sp>
        <p:nvSpPr>
          <p:cNvPr id="14" name="Text 11"/>
          <p:cNvSpPr/>
          <p:nvPr/>
        </p:nvSpPr>
        <p:spPr>
          <a:xfrm>
            <a:off x="8676382" y="4385965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Değişen İlgi</a:t>
            </a:r>
            <a:endParaRPr lang="en-US" sz="1833" dirty="0"/>
          </a:p>
        </p:txBody>
      </p:sp>
      <p:sp>
        <p:nvSpPr>
          <p:cNvPr id="15" name="Text 12"/>
          <p:cNvSpPr/>
          <p:nvPr/>
        </p:nvSpPr>
        <p:spPr>
          <a:xfrm>
            <a:off x="8676382" y="4798913"/>
            <a:ext cx="2817416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Çocukların ilgisi zamanla azalabilir. Bu durumda köpek mağdur olur.</a:t>
            </a:r>
            <a:endParaRPr lang="en-US" sz="1542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49346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8103" y="3198515"/>
            <a:ext cx="4693742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Psikolojik Uygunluk</a:t>
            </a:r>
            <a:endParaRPr lang="en-US" sz="3667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04" y="4084340"/>
            <a:ext cx="498673" cy="49867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98104" y="4782444"/>
            <a:ext cx="237351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Öfke Kontrol Problemi</a:t>
            </a:r>
            <a:endParaRPr lang="en-US" sz="1833" dirty="0"/>
          </a:p>
        </p:txBody>
      </p:sp>
      <p:sp>
        <p:nvSpPr>
          <p:cNvPr id="6" name="Text 2"/>
          <p:cNvSpPr/>
          <p:nvPr/>
        </p:nvSpPr>
        <p:spPr>
          <a:xfrm>
            <a:off x="698103" y="5195392"/>
            <a:ext cx="3399135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Öfke kontrol problemi olan kişiler köpek sahiplenmemelidir. Köpek büyütmek tolerans gerektirir.</a:t>
            </a:r>
            <a:endParaRPr lang="en-US" sz="1542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6383" y="4084340"/>
            <a:ext cx="498673" cy="49867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396383" y="4782444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Aşırı Titizlik</a:t>
            </a:r>
            <a:endParaRPr lang="en-US" sz="1833" dirty="0"/>
          </a:p>
        </p:txBody>
      </p:sp>
      <p:sp>
        <p:nvSpPr>
          <p:cNvPr id="9" name="Text 4"/>
          <p:cNvSpPr/>
          <p:nvPr/>
        </p:nvSpPr>
        <p:spPr>
          <a:xfrm>
            <a:off x="4396383" y="5195392"/>
            <a:ext cx="3399135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Obsesif kompülsif bozukluğu olanlar için köpek bakımı zor olabilir.</a:t>
            </a:r>
            <a:endParaRPr lang="en-US" sz="1542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4663" y="4084340"/>
            <a:ext cx="498673" cy="49867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094663" y="4782444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Tolerans Gerekliliği</a:t>
            </a:r>
            <a:endParaRPr lang="en-US" sz="1833" dirty="0"/>
          </a:p>
        </p:txBody>
      </p:sp>
      <p:sp>
        <p:nvSpPr>
          <p:cNvPr id="12" name="Text 6"/>
          <p:cNvSpPr/>
          <p:nvPr/>
        </p:nvSpPr>
        <p:spPr>
          <a:xfrm>
            <a:off x="8094663" y="5195392"/>
            <a:ext cx="3399234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Köpekler eğitilirken istenmeyen davranışlar gösterebilir. Sabır şarttır.</a:t>
            </a:r>
            <a:endParaRPr lang="en-US" sz="1542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14590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0869" y="2618681"/>
            <a:ext cx="4776193" cy="504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958"/>
              </a:lnSpc>
            </a:pPr>
            <a:r>
              <a:rPr lang="en-US" sz="31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Yaşam Tarzı Uyumsuzluğu</a:t>
            </a:r>
            <a:endParaRPr lang="en-US" sz="3167" dirty="0"/>
          </a:p>
        </p:txBody>
      </p:sp>
      <p:sp>
        <p:nvSpPr>
          <p:cNvPr id="4" name="Shape 1"/>
          <p:cNvSpPr/>
          <p:nvPr/>
        </p:nvSpPr>
        <p:spPr>
          <a:xfrm>
            <a:off x="6086475" y="3380979"/>
            <a:ext cx="19050" cy="3004244"/>
          </a:xfrm>
          <a:prstGeom prst="roundRect">
            <a:avLst>
              <a:gd name="adj" fmla="val 135180"/>
            </a:avLst>
          </a:prstGeom>
          <a:solidFill>
            <a:srgbClr val="4A6B6A"/>
          </a:solidFill>
          <a:ln/>
        </p:spPr>
      </p:sp>
      <p:sp>
        <p:nvSpPr>
          <p:cNvPr id="5" name="Shape 2"/>
          <p:cNvSpPr/>
          <p:nvPr/>
        </p:nvSpPr>
        <p:spPr>
          <a:xfrm>
            <a:off x="5406975" y="3757613"/>
            <a:ext cx="514945" cy="19050"/>
          </a:xfrm>
          <a:prstGeom prst="roundRect">
            <a:avLst>
              <a:gd name="adj" fmla="val 135180"/>
            </a:avLst>
          </a:prstGeom>
          <a:solidFill>
            <a:srgbClr val="4A6B6A"/>
          </a:solidFill>
          <a:ln/>
        </p:spPr>
      </p:sp>
      <p:sp>
        <p:nvSpPr>
          <p:cNvPr id="6" name="Shape 3"/>
          <p:cNvSpPr/>
          <p:nvPr/>
        </p:nvSpPr>
        <p:spPr>
          <a:xfrm>
            <a:off x="5902871" y="3574058"/>
            <a:ext cx="386258" cy="386258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</p:sp>
      <p:sp>
        <p:nvSpPr>
          <p:cNvPr id="7" name="Text 4"/>
          <p:cNvSpPr/>
          <p:nvPr/>
        </p:nvSpPr>
        <p:spPr>
          <a:xfrm>
            <a:off x="5974804" y="3615680"/>
            <a:ext cx="242293" cy="302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875"/>
              </a:lnSpc>
            </a:pPr>
            <a:r>
              <a:rPr lang="en-US" sz="1875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</a:t>
            </a:r>
            <a:endParaRPr lang="en-US" sz="1875" dirty="0"/>
          </a:p>
        </p:txBody>
      </p:sp>
      <p:sp>
        <p:nvSpPr>
          <p:cNvPr id="8" name="Text 5"/>
          <p:cNvSpPr/>
          <p:nvPr/>
        </p:nvSpPr>
        <p:spPr>
          <a:xfrm>
            <a:off x="3217962" y="3552627"/>
            <a:ext cx="2019697" cy="252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958"/>
              </a:lnSpc>
            </a:pPr>
            <a:r>
              <a:rPr lang="en-US" sz="158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Sık Seyahat</a:t>
            </a:r>
            <a:endParaRPr lang="en-US" sz="1583" dirty="0"/>
          </a:p>
        </p:txBody>
      </p:sp>
      <p:sp>
        <p:nvSpPr>
          <p:cNvPr id="9" name="Text 6"/>
          <p:cNvSpPr/>
          <p:nvPr/>
        </p:nvSpPr>
        <p:spPr>
          <a:xfrm>
            <a:off x="600869" y="3908128"/>
            <a:ext cx="4636790" cy="549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125"/>
              </a:lnSpc>
            </a:pPr>
            <a:r>
              <a:rPr lang="en-US" sz="13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Sık seyahat eden kişiler köpek sahiplenmemelidir. Köpekler yalnız kalmaktan mutsuz olur.</a:t>
            </a:r>
            <a:endParaRPr lang="en-US" sz="1333" dirty="0"/>
          </a:p>
        </p:txBody>
      </p:sp>
      <p:sp>
        <p:nvSpPr>
          <p:cNvPr id="10" name="Shape 7"/>
          <p:cNvSpPr/>
          <p:nvPr/>
        </p:nvSpPr>
        <p:spPr>
          <a:xfrm>
            <a:off x="6270079" y="4615954"/>
            <a:ext cx="514945" cy="19050"/>
          </a:xfrm>
          <a:prstGeom prst="roundRect">
            <a:avLst>
              <a:gd name="adj" fmla="val 135180"/>
            </a:avLst>
          </a:prstGeom>
          <a:solidFill>
            <a:srgbClr val="4A6B6A"/>
          </a:solidFill>
          <a:ln/>
        </p:spPr>
      </p:sp>
      <p:sp>
        <p:nvSpPr>
          <p:cNvPr id="11" name="Shape 8"/>
          <p:cNvSpPr/>
          <p:nvPr/>
        </p:nvSpPr>
        <p:spPr>
          <a:xfrm>
            <a:off x="5902871" y="4432399"/>
            <a:ext cx="386258" cy="386258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</p:sp>
      <p:sp>
        <p:nvSpPr>
          <p:cNvPr id="12" name="Text 9"/>
          <p:cNvSpPr/>
          <p:nvPr/>
        </p:nvSpPr>
        <p:spPr>
          <a:xfrm>
            <a:off x="5974804" y="4474022"/>
            <a:ext cx="242293" cy="302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875"/>
              </a:lnSpc>
            </a:pPr>
            <a:r>
              <a:rPr lang="en-US" sz="1875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lang="en-US" sz="1875" dirty="0"/>
          </a:p>
        </p:txBody>
      </p:sp>
      <p:sp>
        <p:nvSpPr>
          <p:cNvPr id="13" name="Text 10"/>
          <p:cNvSpPr/>
          <p:nvPr/>
        </p:nvSpPr>
        <p:spPr>
          <a:xfrm>
            <a:off x="6954342" y="4410968"/>
            <a:ext cx="2019697" cy="252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58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Uzun Çalışma Saatleri</a:t>
            </a:r>
            <a:endParaRPr lang="en-US" sz="1583" dirty="0"/>
          </a:p>
        </p:txBody>
      </p:sp>
      <p:sp>
        <p:nvSpPr>
          <p:cNvPr id="14" name="Text 11"/>
          <p:cNvSpPr/>
          <p:nvPr/>
        </p:nvSpPr>
        <p:spPr>
          <a:xfrm>
            <a:off x="6954342" y="4766469"/>
            <a:ext cx="4636790" cy="549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3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Evde az vakit geçiren kişiler köpek için yeterli zaman ayıramaz.</a:t>
            </a:r>
            <a:endParaRPr lang="en-US" sz="1333" dirty="0"/>
          </a:p>
        </p:txBody>
      </p:sp>
      <p:sp>
        <p:nvSpPr>
          <p:cNvPr id="15" name="Shape 12"/>
          <p:cNvSpPr/>
          <p:nvPr/>
        </p:nvSpPr>
        <p:spPr>
          <a:xfrm>
            <a:off x="5406975" y="5388471"/>
            <a:ext cx="514945" cy="19050"/>
          </a:xfrm>
          <a:prstGeom prst="roundRect">
            <a:avLst>
              <a:gd name="adj" fmla="val 135180"/>
            </a:avLst>
          </a:prstGeom>
          <a:solidFill>
            <a:srgbClr val="4A6B6A"/>
          </a:solidFill>
          <a:ln/>
        </p:spPr>
      </p:sp>
      <p:sp>
        <p:nvSpPr>
          <p:cNvPr id="16" name="Shape 13"/>
          <p:cNvSpPr/>
          <p:nvPr/>
        </p:nvSpPr>
        <p:spPr>
          <a:xfrm>
            <a:off x="5902871" y="5204917"/>
            <a:ext cx="386258" cy="386258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</p:sp>
      <p:sp>
        <p:nvSpPr>
          <p:cNvPr id="17" name="Text 14"/>
          <p:cNvSpPr/>
          <p:nvPr/>
        </p:nvSpPr>
        <p:spPr>
          <a:xfrm>
            <a:off x="5974804" y="5246538"/>
            <a:ext cx="242293" cy="302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875"/>
              </a:lnSpc>
            </a:pPr>
            <a:r>
              <a:rPr lang="en-US" sz="1875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</a:t>
            </a:r>
            <a:endParaRPr lang="en-US" sz="1875" dirty="0"/>
          </a:p>
        </p:txBody>
      </p:sp>
      <p:sp>
        <p:nvSpPr>
          <p:cNvPr id="18" name="Text 15"/>
          <p:cNvSpPr/>
          <p:nvPr/>
        </p:nvSpPr>
        <p:spPr>
          <a:xfrm>
            <a:off x="3217962" y="5183485"/>
            <a:ext cx="2019697" cy="252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958"/>
              </a:lnSpc>
            </a:pPr>
            <a:r>
              <a:rPr lang="en-US" sz="158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Sosyal İhtiyaçlar</a:t>
            </a:r>
            <a:endParaRPr lang="en-US" sz="1583" dirty="0"/>
          </a:p>
        </p:txBody>
      </p:sp>
      <p:sp>
        <p:nvSpPr>
          <p:cNvPr id="19" name="Text 16"/>
          <p:cNvSpPr/>
          <p:nvPr/>
        </p:nvSpPr>
        <p:spPr>
          <a:xfrm>
            <a:off x="600869" y="5538986"/>
            <a:ext cx="4636790" cy="549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125"/>
              </a:lnSpc>
            </a:pPr>
            <a:r>
              <a:rPr lang="en-US" sz="13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Köpekler interaktif canlılardır. Sürü hayvanıdır ve ilgi isterler.</a:t>
            </a:r>
            <a:endParaRPr lang="en-US" sz="1333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03" y="1046957"/>
            <a:ext cx="4693742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Alerjik Reaksiyonlar</a:t>
            </a:r>
            <a:endParaRPr lang="en-US" sz="3667" dirty="0"/>
          </a:p>
        </p:txBody>
      </p:sp>
      <p:sp>
        <p:nvSpPr>
          <p:cNvPr id="3" name="Text 1"/>
          <p:cNvSpPr/>
          <p:nvPr/>
        </p:nvSpPr>
        <p:spPr>
          <a:xfrm>
            <a:off x="1560810" y="2456557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Önceden Test</a:t>
            </a:r>
            <a:endParaRPr lang="en-US" sz="1833" dirty="0"/>
          </a:p>
        </p:txBody>
      </p:sp>
      <p:sp>
        <p:nvSpPr>
          <p:cNvPr id="4" name="Text 2"/>
          <p:cNvSpPr/>
          <p:nvPr/>
        </p:nvSpPr>
        <p:spPr>
          <a:xfrm>
            <a:off x="698104" y="2869506"/>
            <a:ext cx="3209528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Köpek edinmeden önce alerji testi yaptırılmalıdır.</a:t>
            </a:r>
            <a:endParaRPr lang="en-US" sz="1542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776" y="2032595"/>
            <a:ext cx="3778448" cy="377844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186263" y="2653308"/>
            <a:ext cx="298450" cy="373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23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</a:t>
            </a:r>
            <a:endParaRPr lang="en-US" sz="2333" dirty="0"/>
          </a:p>
        </p:txBody>
      </p:sp>
      <p:sp>
        <p:nvSpPr>
          <p:cNvPr id="7" name="Text 4"/>
          <p:cNvSpPr/>
          <p:nvPr/>
        </p:nvSpPr>
        <p:spPr>
          <a:xfrm>
            <a:off x="8284370" y="2296915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Çocuklar</a:t>
            </a:r>
            <a:endParaRPr lang="en-US" sz="1833" dirty="0"/>
          </a:p>
        </p:txBody>
      </p:sp>
      <p:sp>
        <p:nvSpPr>
          <p:cNvPr id="8" name="Text 5"/>
          <p:cNvSpPr/>
          <p:nvPr/>
        </p:nvSpPr>
        <p:spPr>
          <a:xfrm>
            <a:off x="8284369" y="2709863"/>
            <a:ext cx="3209528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Evde çocuk varsa, alerjik reaksiyonlar özellikle kontrol edilmelidir.</a:t>
            </a:r>
            <a:endParaRPr lang="en-US" sz="1542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776" y="2032595"/>
            <a:ext cx="3778448" cy="377844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028657" y="2974777"/>
            <a:ext cx="298450" cy="373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23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lang="en-US" sz="2333" dirty="0"/>
          </a:p>
        </p:txBody>
      </p:sp>
      <p:sp>
        <p:nvSpPr>
          <p:cNvPr id="11" name="Text 7"/>
          <p:cNvSpPr/>
          <p:nvPr/>
        </p:nvSpPr>
        <p:spPr>
          <a:xfrm>
            <a:off x="8284370" y="4495305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Alternatif Irklar</a:t>
            </a:r>
            <a:endParaRPr lang="en-US" sz="1833" dirty="0"/>
          </a:p>
        </p:txBody>
      </p:sp>
      <p:sp>
        <p:nvSpPr>
          <p:cNvPr id="12" name="Text 8"/>
          <p:cNvSpPr/>
          <p:nvPr/>
        </p:nvSpPr>
        <p:spPr>
          <a:xfrm>
            <a:off x="8284369" y="4908253"/>
            <a:ext cx="3209528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Bazı köpek ırkları daha az alerjen üretir.</a:t>
            </a:r>
            <a:endParaRPr lang="en-US" sz="1542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776" y="2032595"/>
            <a:ext cx="3778448" cy="377844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6707188" y="4817169"/>
            <a:ext cx="298450" cy="373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23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</a:t>
            </a:r>
            <a:endParaRPr lang="en-US" sz="2333" dirty="0"/>
          </a:p>
        </p:txBody>
      </p:sp>
      <p:sp>
        <p:nvSpPr>
          <p:cNvPr id="15" name="Text 10"/>
          <p:cNvSpPr/>
          <p:nvPr/>
        </p:nvSpPr>
        <p:spPr>
          <a:xfrm>
            <a:off x="1560810" y="4495305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Yüksek Alerji</a:t>
            </a:r>
            <a:endParaRPr lang="en-US" sz="1833" dirty="0"/>
          </a:p>
        </p:txBody>
      </p:sp>
      <p:sp>
        <p:nvSpPr>
          <p:cNvPr id="16" name="Text 11"/>
          <p:cNvSpPr/>
          <p:nvPr/>
        </p:nvSpPr>
        <p:spPr>
          <a:xfrm>
            <a:off x="698104" y="4908253"/>
            <a:ext cx="3209528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Yüksek seviye alerjisi olanlar köpek sahiplenmemelidir.</a:t>
            </a:r>
            <a:endParaRPr lang="en-US" sz="1542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776" y="2032595"/>
            <a:ext cx="3778448" cy="3778448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4864794" y="4495701"/>
            <a:ext cx="298450" cy="373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23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4</a:t>
            </a:r>
            <a:endParaRPr lang="en-US" sz="2333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49346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8104" y="3058915"/>
            <a:ext cx="4919266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Yasal ve Sosyal Engeller</a:t>
            </a:r>
            <a:endParaRPr lang="en-US" sz="3667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03" y="3944739"/>
            <a:ext cx="3598565" cy="79791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97533" y="5041801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Site Kuralları</a:t>
            </a:r>
            <a:endParaRPr lang="en-US" sz="1833" dirty="0"/>
          </a:p>
        </p:txBody>
      </p:sp>
      <p:sp>
        <p:nvSpPr>
          <p:cNvPr id="6" name="Text 2"/>
          <p:cNvSpPr/>
          <p:nvPr/>
        </p:nvSpPr>
        <p:spPr>
          <a:xfrm>
            <a:off x="897533" y="5454749"/>
            <a:ext cx="3199706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Bazı apartman ve sitelerde köpek beslemek yasaktır.</a:t>
            </a:r>
            <a:endParaRPr lang="en-US" sz="1542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668" y="3944739"/>
            <a:ext cx="3598565" cy="79791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496098" y="5041801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Yönetim Kararları</a:t>
            </a:r>
            <a:endParaRPr lang="en-US" sz="1833" dirty="0"/>
          </a:p>
        </p:txBody>
      </p:sp>
      <p:sp>
        <p:nvSpPr>
          <p:cNvPr id="9" name="Text 4"/>
          <p:cNvSpPr/>
          <p:nvPr/>
        </p:nvSpPr>
        <p:spPr>
          <a:xfrm>
            <a:off x="4496098" y="5454749"/>
            <a:ext cx="3199706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Site yönetiminin kararları yasal olarak bağlayıcıdır.</a:t>
            </a:r>
            <a:endParaRPr lang="en-US" sz="1542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5233" y="3944739"/>
            <a:ext cx="3598565" cy="79791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094663" y="5041801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Hukuki Sonuçlar</a:t>
            </a:r>
            <a:endParaRPr lang="en-US" sz="1833" dirty="0"/>
          </a:p>
        </p:txBody>
      </p:sp>
      <p:sp>
        <p:nvSpPr>
          <p:cNvPr id="12" name="Text 6"/>
          <p:cNvSpPr/>
          <p:nvPr/>
        </p:nvSpPr>
        <p:spPr>
          <a:xfrm>
            <a:off x="8094663" y="5454749"/>
            <a:ext cx="3199706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Kurallara uymamak tahliye kararına yol açabilir.</a:t>
            </a:r>
            <a:endParaRPr lang="en-US" sz="1542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04" y="599480"/>
            <a:ext cx="6874371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Köpek Sahiplenme Sorumluluğu</a:t>
            </a:r>
            <a:endParaRPr lang="en-US" sz="3667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012" y="1585120"/>
            <a:ext cx="1335882" cy="113099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256657" y="2114947"/>
            <a:ext cx="280492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500"/>
              </a:lnSpc>
            </a:pPr>
            <a:r>
              <a:rPr lang="en-US" sz="220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</a:t>
            </a:r>
            <a:endParaRPr lang="en-US" sz="2208" dirty="0"/>
          </a:p>
        </p:txBody>
      </p:sp>
      <p:sp>
        <p:nvSpPr>
          <p:cNvPr id="5" name="Text 2"/>
          <p:cNvSpPr/>
          <p:nvPr/>
        </p:nvSpPr>
        <p:spPr>
          <a:xfrm>
            <a:off x="4264323" y="1784549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Ömür Boyu Bağlılık</a:t>
            </a:r>
            <a:endParaRPr lang="en-US" sz="1833" dirty="0"/>
          </a:p>
        </p:txBody>
      </p:sp>
      <p:sp>
        <p:nvSpPr>
          <p:cNvPr id="6" name="Text 3"/>
          <p:cNvSpPr/>
          <p:nvPr/>
        </p:nvSpPr>
        <p:spPr>
          <a:xfrm>
            <a:off x="4264323" y="2197497"/>
            <a:ext cx="3351014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Köpek hayatı boyunca size bağımlıdır</a:t>
            </a:r>
            <a:endParaRPr lang="en-US" sz="1542" dirty="0"/>
          </a:p>
        </p:txBody>
      </p:sp>
      <p:sp>
        <p:nvSpPr>
          <p:cNvPr id="7" name="Shape 4"/>
          <p:cNvSpPr/>
          <p:nvPr/>
        </p:nvSpPr>
        <p:spPr>
          <a:xfrm>
            <a:off x="4114701" y="2728318"/>
            <a:ext cx="7329388" cy="12700"/>
          </a:xfrm>
          <a:prstGeom prst="roundRect">
            <a:avLst>
              <a:gd name="adj" fmla="val 235611"/>
            </a:avLst>
          </a:prstGeom>
          <a:solidFill>
            <a:srgbClr val="4A6B6A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71" y="2765921"/>
            <a:ext cx="2671862" cy="113099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256657" y="3156050"/>
            <a:ext cx="280492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500"/>
              </a:lnSpc>
            </a:pPr>
            <a:r>
              <a:rPr lang="en-US" sz="220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lang="en-US" sz="2208" dirty="0"/>
          </a:p>
        </p:txBody>
      </p:sp>
      <p:sp>
        <p:nvSpPr>
          <p:cNvPr id="10" name="Text 6"/>
          <p:cNvSpPr/>
          <p:nvPr/>
        </p:nvSpPr>
        <p:spPr>
          <a:xfrm>
            <a:off x="4932363" y="2965351"/>
            <a:ext cx="262751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Çocuk Sahibi Olmak Gibi</a:t>
            </a:r>
            <a:endParaRPr lang="en-US" sz="1833" dirty="0"/>
          </a:p>
        </p:txBody>
      </p:sp>
      <p:sp>
        <p:nvSpPr>
          <p:cNvPr id="11" name="Text 7"/>
          <p:cNvSpPr/>
          <p:nvPr/>
        </p:nvSpPr>
        <p:spPr>
          <a:xfrm>
            <a:off x="4932363" y="3378299"/>
            <a:ext cx="2627511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Benzer sorumluluk gerektirir</a:t>
            </a:r>
            <a:endParaRPr lang="en-US" sz="1542" dirty="0"/>
          </a:p>
        </p:txBody>
      </p:sp>
      <p:sp>
        <p:nvSpPr>
          <p:cNvPr id="12" name="Shape 8"/>
          <p:cNvSpPr/>
          <p:nvPr/>
        </p:nvSpPr>
        <p:spPr>
          <a:xfrm>
            <a:off x="4782741" y="3909119"/>
            <a:ext cx="6661348" cy="12700"/>
          </a:xfrm>
          <a:prstGeom prst="roundRect">
            <a:avLst>
              <a:gd name="adj" fmla="val 235611"/>
            </a:avLst>
          </a:prstGeom>
          <a:solidFill>
            <a:srgbClr val="4A6B6A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032" y="3946724"/>
            <a:ext cx="4007843" cy="1130994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256657" y="4336852"/>
            <a:ext cx="280492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500"/>
              </a:lnSpc>
            </a:pPr>
            <a:r>
              <a:rPr lang="en-US" sz="220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</a:t>
            </a:r>
            <a:endParaRPr lang="en-US" sz="2208" dirty="0"/>
          </a:p>
        </p:txBody>
      </p:sp>
      <p:sp>
        <p:nvSpPr>
          <p:cNvPr id="15" name="Text 10"/>
          <p:cNvSpPr/>
          <p:nvPr/>
        </p:nvSpPr>
        <p:spPr>
          <a:xfrm>
            <a:off x="5600304" y="4146154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Planlı Karar</a:t>
            </a:r>
            <a:endParaRPr lang="en-US" sz="1833" dirty="0"/>
          </a:p>
        </p:txBody>
      </p:sp>
      <p:sp>
        <p:nvSpPr>
          <p:cNvPr id="16" name="Text 11"/>
          <p:cNvSpPr/>
          <p:nvPr/>
        </p:nvSpPr>
        <p:spPr>
          <a:xfrm>
            <a:off x="5600304" y="4559102"/>
            <a:ext cx="3403898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Ani kararlarla köpek sahiplenilmemeli</a:t>
            </a:r>
            <a:endParaRPr lang="en-US" sz="1542" dirty="0"/>
          </a:p>
        </p:txBody>
      </p:sp>
      <p:sp>
        <p:nvSpPr>
          <p:cNvPr id="17" name="Shape 12"/>
          <p:cNvSpPr/>
          <p:nvPr/>
        </p:nvSpPr>
        <p:spPr>
          <a:xfrm>
            <a:off x="5450682" y="5089922"/>
            <a:ext cx="5993408" cy="12700"/>
          </a:xfrm>
          <a:prstGeom prst="roundRect">
            <a:avLst>
              <a:gd name="adj" fmla="val 235611"/>
            </a:avLst>
          </a:prstGeom>
          <a:solidFill>
            <a:srgbClr val="4A6B6A"/>
          </a:solidFill>
          <a:ln/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091" y="5127526"/>
            <a:ext cx="5343823" cy="1130994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256657" y="5517655"/>
            <a:ext cx="280492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500"/>
              </a:lnSpc>
            </a:pPr>
            <a:r>
              <a:rPr lang="en-US" sz="220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4</a:t>
            </a:r>
            <a:endParaRPr lang="en-US" sz="2208" dirty="0"/>
          </a:p>
        </p:txBody>
      </p:sp>
      <p:sp>
        <p:nvSpPr>
          <p:cNvPr id="20" name="Text 14"/>
          <p:cNvSpPr/>
          <p:nvPr/>
        </p:nvSpPr>
        <p:spPr>
          <a:xfrm>
            <a:off x="6268344" y="5326956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Altyapı Hazırlığı</a:t>
            </a:r>
            <a:endParaRPr lang="en-US" sz="1833" dirty="0"/>
          </a:p>
        </p:txBody>
      </p:sp>
      <p:sp>
        <p:nvSpPr>
          <p:cNvPr id="21" name="Text 15"/>
          <p:cNvSpPr/>
          <p:nvPr/>
        </p:nvSpPr>
        <p:spPr>
          <a:xfrm>
            <a:off x="6268344" y="5739904"/>
            <a:ext cx="2613918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Mali ve mental hazırlık şarttır</a:t>
            </a:r>
            <a:endParaRPr lang="en-US" sz="1542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49346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8104" y="3435350"/>
            <a:ext cx="5828109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Köpek Irklarındaki Çeşitlilik</a:t>
            </a:r>
            <a:endParaRPr lang="en-US" sz="3667" dirty="0"/>
          </a:p>
        </p:txBody>
      </p:sp>
      <p:sp>
        <p:nvSpPr>
          <p:cNvPr id="4" name="Shape 1"/>
          <p:cNvSpPr/>
          <p:nvPr/>
        </p:nvSpPr>
        <p:spPr>
          <a:xfrm>
            <a:off x="698103" y="4545508"/>
            <a:ext cx="448767" cy="448767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5" name="Text 2"/>
          <p:cNvSpPr/>
          <p:nvPr/>
        </p:nvSpPr>
        <p:spPr>
          <a:xfrm>
            <a:off x="872629" y="4629051"/>
            <a:ext cx="99715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</a:t>
            </a:r>
            <a:endParaRPr lang="en-US" sz="2208" dirty="0"/>
          </a:p>
        </p:txBody>
      </p:sp>
      <p:sp>
        <p:nvSpPr>
          <p:cNvPr id="6" name="Text 3"/>
          <p:cNvSpPr/>
          <p:nvPr/>
        </p:nvSpPr>
        <p:spPr>
          <a:xfrm>
            <a:off x="1346300" y="4545509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Benzersiz Çeşitlilik</a:t>
            </a:r>
            <a:endParaRPr lang="en-US" sz="1833" dirty="0"/>
          </a:p>
        </p:txBody>
      </p:sp>
      <p:sp>
        <p:nvSpPr>
          <p:cNvPr id="7" name="Text 4"/>
          <p:cNvSpPr/>
          <p:nvPr/>
        </p:nvSpPr>
        <p:spPr>
          <a:xfrm>
            <a:off x="1346300" y="4958457"/>
            <a:ext cx="2817416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Köpekler, insan eliyle yapılan seleksiyon sayesinde inanılmaz çeşitliliğe sahiptir.</a:t>
            </a:r>
            <a:endParaRPr lang="en-US" sz="1542" dirty="0"/>
          </a:p>
        </p:txBody>
      </p:sp>
      <p:sp>
        <p:nvSpPr>
          <p:cNvPr id="8" name="Shape 5"/>
          <p:cNvSpPr/>
          <p:nvPr/>
        </p:nvSpPr>
        <p:spPr>
          <a:xfrm>
            <a:off x="4363144" y="4545508"/>
            <a:ext cx="448767" cy="448767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9" name="Text 6"/>
          <p:cNvSpPr/>
          <p:nvPr/>
        </p:nvSpPr>
        <p:spPr>
          <a:xfrm>
            <a:off x="4511973" y="4629051"/>
            <a:ext cx="151011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lang="en-US" sz="2208" dirty="0"/>
          </a:p>
        </p:txBody>
      </p:sp>
      <p:sp>
        <p:nvSpPr>
          <p:cNvPr id="10" name="Text 7"/>
          <p:cNvSpPr/>
          <p:nvPr/>
        </p:nvSpPr>
        <p:spPr>
          <a:xfrm>
            <a:off x="5011341" y="4545509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Büyük Farklar</a:t>
            </a:r>
            <a:endParaRPr lang="en-US" sz="1833" dirty="0"/>
          </a:p>
        </p:txBody>
      </p:sp>
      <p:sp>
        <p:nvSpPr>
          <p:cNvPr id="11" name="Text 8"/>
          <p:cNvSpPr/>
          <p:nvPr/>
        </p:nvSpPr>
        <p:spPr>
          <a:xfrm>
            <a:off x="5011341" y="4958457"/>
            <a:ext cx="2817416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Şivava 1,5-2 kilo olabilirken, Great Dane 70-80 kiloya ulaşabilir.</a:t>
            </a:r>
            <a:endParaRPr lang="en-US" sz="1542" dirty="0"/>
          </a:p>
        </p:txBody>
      </p:sp>
      <p:sp>
        <p:nvSpPr>
          <p:cNvPr id="12" name="Shape 9"/>
          <p:cNvSpPr/>
          <p:nvPr/>
        </p:nvSpPr>
        <p:spPr>
          <a:xfrm>
            <a:off x="8028186" y="4545508"/>
            <a:ext cx="448767" cy="448767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13" name="Text 10"/>
          <p:cNvSpPr/>
          <p:nvPr/>
        </p:nvSpPr>
        <p:spPr>
          <a:xfrm>
            <a:off x="8175923" y="4629051"/>
            <a:ext cx="153194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</a:t>
            </a:r>
            <a:endParaRPr lang="en-US" sz="2208" dirty="0"/>
          </a:p>
        </p:txBody>
      </p:sp>
      <p:sp>
        <p:nvSpPr>
          <p:cNvPr id="14" name="Text 11"/>
          <p:cNvSpPr/>
          <p:nvPr/>
        </p:nvSpPr>
        <p:spPr>
          <a:xfrm>
            <a:off x="8676382" y="4545509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Aynı Tür</a:t>
            </a:r>
            <a:endParaRPr lang="en-US" sz="1833" dirty="0"/>
          </a:p>
        </p:txBody>
      </p:sp>
      <p:sp>
        <p:nvSpPr>
          <p:cNvPr id="15" name="Text 12"/>
          <p:cNvSpPr/>
          <p:nvPr/>
        </p:nvSpPr>
        <p:spPr>
          <a:xfrm>
            <a:off x="8676382" y="4958457"/>
            <a:ext cx="2817416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Görünüşleri farklı olsa da tüm köpekler aynı türün varyeteleridir.</a:t>
            </a:r>
            <a:endParaRPr lang="en-US" sz="1542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70103" y="1487984"/>
            <a:ext cx="4693742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Yaygın Yanılgılar</a:t>
            </a:r>
            <a:endParaRPr lang="en-US" sz="3667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104" y="2373809"/>
            <a:ext cx="468709" cy="46870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270103" y="3041948"/>
            <a:ext cx="1875135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Ev Büyüklüğü</a:t>
            </a:r>
            <a:endParaRPr lang="en-US" sz="1833" dirty="0"/>
          </a:p>
        </p:txBody>
      </p:sp>
      <p:sp>
        <p:nvSpPr>
          <p:cNvPr id="6" name="Text 2"/>
          <p:cNvSpPr/>
          <p:nvPr/>
        </p:nvSpPr>
        <p:spPr>
          <a:xfrm>
            <a:off x="5270103" y="3454896"/>
            <a:ext cx="1875135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Köpeğin mutluluğu evin büyüklüğüne bağlı değildir. Köpekler için önemli olan sahibiyle birlikte olmaktır.</a:t>
            </a:r>
            <a:endParaRPr lang="en-US" sz="1542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4383" y="2373809"/>
            <a:ext cx="468709" cy="46870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44383" y="3041948"/>
            <a:ext cx="1875135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Statü Sembolü</a:t>
            </a:r>
            <a:endParaRPr lang="en-US" sz="1833" dirty="0"/>
          </a:p>
        </p:txBody>
      </p:sp>
      <p:sp>
        <p:nvSpPr>
          <p:cNvPr id="9" name="Text 4"/>
          <p:cNvSpPr/>
          <p:nvPr/>
        </p:nvSpPr>
        <p:spPr>
          <a:xfrm>
            <a:off x="7444383" y="3454896"/>
            <a:ext cx="1875135" cy="1595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Köpek bir aksesuar veya statü sembolü değildir. Bu algılardan uzak durmak gerekir.</a:t>
            </a:r>
            <a:endParaRPr lang="en-US" sz="1542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8663" y="2373809"/>
            <a:ext cx="468808" cy="46880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618663" y="3042047"/>
            <a:ext cx="1875234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Egzersiz Yanılgısı</a:t>
            </a:r>
            <a:endParaRPr lang="en-US" sz="1833" dirty="0"/>
          </a:p>
        </p:txBody>
      </p:sp>
      <p:sp>
        <p:nvSpPr>
          <p:cNvPr id="12" name="Text 6"/>
          <p:cNvSpPr/>
          <p:nvPr/>
        </p:nvSpPr>
        <p:spPr>
          <a:xfrm>
            <a:off x="9618663" y="3454995"/>
            <a:ext cx="1875234" cy="1595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Küçük ırkların da egzersize ihtiyacı vardır, sadece büyük ırklara göre daha azdır.</a:t>
            </a:r>
            <a:endParaRPr lang="en-US" sz="1542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70104" y="1942207"/>
            <a:ext cx="6223794" cy="11733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83"/>
              </a:lnSpc>
            </a:pPr>
            <a:r>
              <a:rPr lang="tr-TR" sz="36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Bir </a:t>
            </a:r>
            <a:r>
              <a:rPr lang="en-US" sz="3667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Köpek</a:t>
            </a:r>
            <a:r>
              <a:rPr lang="en-US" sz="36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667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Sahiplen</a:t>
            </a:r>
            <a:r>
              <a:rPr lang="tr-TR" sz="3667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diğimizde</a:t>
            </a:r>
            <a:r>
              <a:rPr lang="tr-TR" sz="36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;</a:t>
            </a:r>
            <a:endParaRPr lang="en-US" sz="3667" dirty="0"/>
          </a:p>
        </p:txBody>
      </p:sp>
      <p:sp>
        <p:nvSpPr>
          <p:cNvPr id="4" name="Text 1"/>
          <p:cNvSpPr/>
          <p:nvPr/>
        </p:nvSpPr>
        <p:spPr>
          <a:xfrm>
            <a:off x="5270104" y="3414713"/>
            <a:ext cx="6223794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Köpek sahiplenmek hayatınıza birçok olumlu şey katabilir. Ancak bu sorumluluk dahilinde yapmanız gereken şeyler de var.</a:t>
            </a:r>
            <a:endParaRPr lang="en-US" sz="1542" dirty="0"/>
          </a:p>
        </p:txBody>
      </p:sp>
      <p:sp>
        <p:nvSpPr>
          <p:cNvPr id="5" name="Text 2"/>
          <p:cNvSpPr/>
          <p:nvPr/>
        </p:nvSpPr>
        <p:spPr>
          <a:xfrm>
            <a:off x="5270104" y="4277419"/>
            <a:ext cx="6223794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Tür dışı bir canlıyla birliktelik yaşamak, bazı alışkanlıklarınızı değiştirmenizi gerektirir.</a:t>
            </a:r>
            <a:endParaRPr lang="en-US" sz="1542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232" y="627559"/>
            <a:ext cx="4156273" cy="519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83"/>
              </a:lnSpc>
            </a:pPr>
            <a:r>
              <a:rPr lang="en-US" sz="32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Seçim Kriterleri</a:t>
            </a:r>
            <a:endParaRPr lang="en-US" sz="3250" dirty="0"/>
          </a:p>
        </p:txBody>
      </p:sp>
      <p:sp>
        <p:nvSpPr>
          <p:cNvPr id="4" name="Shape 1"/>
          <p:cNvSpPr/>
          <p:nvPr/>
        </p:nvSpPr>
        <p:spPr>
          <a:xfrm>
            <a:off x="873621" y="1411982"/>
            <a:ext cx="19050" cy="4818459"/>
          </a:xfrm>
          <a:prstGeom prst="roundRect">
            <a:avLst>
              <a:gd name="adj" fmla="val 139090"/>
            </a:avLst>
          </a:prstGeom>
          <a:solidFill>
            <a:srgbClr val="4A6B6A"/>
          </a:solidFill>
          <a:ln/>
        </p:spPr>
      </p:sp>
      <p:sp>
        <p:nvSpPr>
          <p:cNvPr id="5" name="Shape 2"/>
          <p:cNvSpPr/>
          <p:nvPr/>
        </p:nvSpPr>
        <p:spPr>
          <a:xfrm>
            <a:off x="1062782" y="1799729"/>
            <a:ext cx="618232" cy="19050"/>
          </a:xfrm>
          <a:prstGeom prst="roundRect">
            <a:avLst>
              <a:gd name="adj" fmla="val 139090"/>
            </a:avLst>
          </a:prstGeom>
          <a:solidFill>
            <a:srgbClr val="4A6B6A"/>
          </a:solidFill>
          <a:ln/>
        </p:spPr>
      </p:sp>
      <p:sp>
        <p:nvSpPr>
          <p:cNvPr id="6" name="Shape 3"/>
          <p:cNvSpPr/>
          <p:nvPr/>
        </p:nvSpPr>
        <p:spPr>
          <a:xfrm>
            <a:off x="684461" y="1610619"/>
            <a:ext cx="397371" cy="397371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7" name="Text 4"/>
          <p:cNvSpPr/>
          <p:nvPr/>
        </p:nvSpPr>
        <p:spPr>
          <a:xfrm>
            <a:off x="838944" y="1684635"/>
            <a:ext cx="88305" cy="249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58"/>
              </a:lnSpc>
            </a:pPr>
            <a:r>
              <a:rPr lang="en-US" sz="19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</a:t>
            </a:r>
            <a:endParaRPr lang="en-US" sz="1958" dirty="0"/>
          </a:p>
        </p:txBody>
      </p:sp>
      <p:sp>
        <p:nvSpPr>
          <p:cNvPr id="8" name="Text 5"/>
          <p:cNvSpPr/>
          <p:nvPr/>
        </p:nvSpPr>
        <p:spPr>
          <a:xfrm>
            <a:off x="1854597" y="1588592"/>
            <a:ext cx="2078137" cy="259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25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Yaşam Tarzı</a:t>
            </a:r>
            <a:endParaRPr lang="en-US" sz="1625" dirty="0"/>
          </a:p>
        </p:txBody>
      </p:sp>
      <p:sp>
        <p:nvSpPr>
          <p:cNvPr id="9" name="Text 6"/>
          <p:cNvSpPr/>
          <p:nvPr/>
        </p:nvSpPr>
        <p:spPr>
          <a:xfrm>
            <a:off x="1854597" y="1954312"/>
            <a:ext cx="5147171" cy="2825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375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Günlük rutininiz ve köpeğe ayırabileceğiniz zaman önemlidir.</a:t>
            </a:r>
            <a:endParaRPr lang="en-US" sz="1375" dirty="0"/>
          </a:p>
        </p:txBody>
      </p:sp>
      <p:sp>
        <p:nvSpPr>
          <p:cNvPr id="10" name="Shape 7"/>
          <p:cNvSpPr/>
          <p:nvPr/>
        </p:nvSpPr>
        <p:spPr>
          <a:xfrm>
            <a:off x="1062782" y="2977853"/>
            <a:ext cx="618232" cy="19050"/>
          </a:xfrm>
          <a:prstGeom prst="roundRect">
            <a:avLst>
              <a:gd name="adj" fmla="val 139090"/>
            </a:avLst>
          </a:prstGeom>
          <a:solidFill>
            <a:srgbClr val="4A6B6A"/>
          </a:solidFill>
          <a:ln/>
        </p:spPr>
      </p:sp>
      <p:sp>
        <p:nvSpPr>
          <p:cNvPr id="11" name="Shape 8"/>
          <p:cNvSpPr/>
          <p:nvPr/>
        </p:nvSpPr>
        <p:spPr>
          <a:xfrm>
            <a:off x="684461" y="2788742"/>
            <a:ext cx="397371" cy="397371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12" name="Text 9"/>
          <p:cNvSpPr/>
          <p:nvPr/>
        </p:nvSpPr>
        <p:spPr>
          <a:xfrm>
            <a:off x="816323" y="2862758"/>
            <a:ext cx="133648" cy="249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58"/>
              </a:lnSpc>
            </a:pPr>
            <a:r>
              <a:rPr lang="en-US" sz="19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lang="en-US" sz="1958" dirty="0"/>
          </a:p>
        </p:txBody>
      </p:sp>
      <p:sp>
        <p:nvSpPr>
          <p:cNvPr id="13" name="Text 10"/>
          <p:cNvSpPr/>
          <p:nvPr/>
        </p:nvSpPr>
        <p:spPr>
          <a:xfrm>
            <a:off x="1854597" y="2766715"/>
            <a:ext cx="2078137" cy="259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25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Seyahat Sıklığı</a:t>
            </a:r>
            <a:endParaRPr lang="en-US" sz="1625" dirty="0"/>
          </a:p>
        </p:txBody>
      </p:sp>
      <p:sp>
        <p:nvSpPr>
          <p:cNvPr id="14" name="Text 11"/>
          <p:cNvSpPr/>
          <p:nvPr/>
        </p:nvSpPr>
        <p:spPr>
          <a:xfrm>
            <a:off x="1854597" y="3132435"/>
            <a:ext cx="5147171" cy="565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375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Sık seyahat ediyorsanız ve köpeğinizi yanınızda götürmek istiyorsanız küçük ırk avantajlıdır.</a:t>
            </a:r>
            <a:endParaRPr lang="en-US" sz="1375" dirty="0"/>
          </a:p>
        </p:txBody>
      </p:sp>
      <p:sp>
        <p:nvSpPr>
          <p:cNvPr id="15" name="Shape 12"/>
          <p:cNvSpPr/>
          <p:nvPr/>
        </p:nvSpPr>
        <p:spPr>
          <a:xfrm>
            <a:off x="1062782" y="4438551"/>
            <a:ext cx="618232" cy="19050"/>
          </a:xfrm>
          <a:prstGeom prst="roundRect">
            <a:avLst>
              <a:gd name="adj" fmla="val 139090"/>
            </a:avLst>
          </a:prstGeom>
          <a:solidFill>
            <a:srgbClr val="4A6B6A"/>
          </a:solidFill>
          <a:ln/>
        </p:spPr>
      </p:sp>
      <p:sp>
        <p:nvSpPr>
          <p:cNvPr id="16" name="Shape 13"/>
          <p:cNvSpPr/>
          <p:nvPr/>
        </p:nvSpPr>
        <p:spPr>
          <a:xfrm>
            <a:off x="684461" y="4249440"/>
            <a:ext cx="397371" cy="397371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17" name="Text 14"/>
          <p:cNvSpPr/>
          <p:nvPr/>
        </p:nvSpPr>
        <p:spPr>
          <a:xfrm>
            <a:off x="815231" y="4323457"/>
            <a:ext cx="135732" cy="249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58"/>
              </a:lnSpc>
            </a:pPr>
            <a:r>
              <a:rPr lang="en-US" sz="19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</a:t>
            </a:r>
            <a:endParaRPr lang="en-US" sz="1958" dirty="0"/>
          </a:p>
        </p:txBody>
      </p:sp>
      <p:sp>
        <p:nvSpPr>
          <p:cNvPr id="18" name="Text 15"/>
          <p:cNvSpPr/>
          <p:nvPr/>
        </p:nvSpPr>
        <p:spPr>
          <a:xfrm>
            <a:off x="1854597" y="4227413"/>
            <a:ext cx="2078137" cy="259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25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Egzersiz Planları</a:t>
            </a:r>
            <a:endParaRPr lang="en-US" sz="1625" dirty="0"/>
          </a:p>
        </p:txBody>
      </p:sp>
      <p:sp>
        <p:nvSpPr>
          <p:cNvPr id="19" name="Text 16"/>
          <p:cNvSpPr/>
          <p:nvPr/>
        </p:nvSpPr>
        <p:spPr>
          <a:xfrm>
            <a:off x="1854597" y="4593133"/>
            <a:ext cx="5147171" cy="2825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375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Egzersiz rutinleriniz büyük bir ırkı idare edebilecek seviyede mi?</a:t>
            </a:r>
            <a:endParaRPr lang="en-US" sz="1375" dirty="0"/>
          </a:p>
        </p:txBody>
      </p:sp>
      <p:sp>
        <p:nvSpPr>
          <p:cNvPr id="20" name="Shape 17"/>
          <p:cNvSpPr/>
          <p:nvPr/>
        </p:nvSpPr>
        <p:spPr>
          <a:xfrm>
            <a:off x="1062782" y="5616674"/>
            <a:ext cx="618232" cy="19050"/>
          </a:xfrm>
          <a:prstGeom prst="roundRect">
            <a:avLst>
              <a:gd name="adj" fmla="val 139090"/>
            </a:avLst>
          </a:prstGeom>
          <a:solidFill>
            <a:srgbClr val="4A6B6A"/>
          </a:solidFill>
          <a:ln/>
        </p:spPr>
      </p:sp>
      <p:sp>
        <p:nvSpPr>
          <p:cNvPr id="21" name="Shape 18"/>
          <p:cNvSpPr/>
          <p:nvPr/>
        </p:nvSpPr>
        <p:spPr>
          <a:xfrm>
            <a:off x="684461" y="5427564"/>
            <a:ext cx="397371" cy="397371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22" name="Text 19"/>
          <p:cNvSpPr/>
          <p:nvPr/>
        </p:nvSpPr>
        <p:spPr>
          <a:xfrm>
            <a:off x="819795" y="5501581"/>
            <a:ext cx="126703" cy="249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58"/>
              </a:lnSpc>
            </a:pPr>
            <a:r>
              <a:rPr lang="en-US" sz="19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4</a:t>
            </a:r>
            <a:endParaRPr lang="en-US" sz="1958" dirty="0"/>
          </a:p>
        </p:txBody>
      </p:sp>
      <p:sp>
        <p:nvSpPr>
          <p:cNvPr id="23" name="Text 20"/>
          <p:cNvSpPr/>
          <p:nvPr/>
        </p:nvSpPr>
        <p:spPr>
          <a:xfrm>
            <a:off x="1854597" y="5405537"/>
            <a:ext cx="2078137" cy="259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25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Barınma Koşulları</a:t>
            </a:r>
            <a:endParaRPr lang="en-US" sz="1625" dirty="0"/>
          </a:p>
        </p:txBody>
      </p:sp>
      <p:sp>
        <p:nvSpPr>
          <p:cNvPr id="24" name="Text 21"/>
          <p:cNvSpPr/>
          <p:nvPr/>
        </p:nvSpPr>
        <p:spPr>
          <a:xfrm>
            <a:off x="1854597" y="5771257"/>
            <a:ext cx="5147171" cy="2825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375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Yaşam alanınız ve çevreniz hangi ırka daha uygun?</a:t>
            </a:r>
            <a:endParaRPr lang="en-US" sz="1375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03" y="1046957"/>
            <a:ext cx="4693742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Barınak Köpekleri</a:t>
            </a:r>
            <a:endParaRPr lang="en-US" sz="3667" dirty="0"/>
          </a:p>
        </p:txBody>
      </p:sp>
      <p:sp>
        <p:nvSpPr>
          <p:cNvPr id="3" name="Text 1"/>
          <p:cNvSpPr/>
          <p:nvPr/>
        </p:nvSpPr>
        <p:spPr>
          <a:xfrm>
            <a:off x="1560810" y="2456557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Sağlık Avantajı</a:t>
            </a:r>
            <a:endParaRPr lang="en-US" sz="1833" dirty="0"/>
          </a:p>
        </p:txBody>
      </p:sp>
      <p:sp>
        <p:nvSpPr>
          <p:cNvPr id="4" name="Text 2"/>
          <p:cNvSpPr/>
          <p:nvPr/>
        </p:nvSpPr>
        <p:spPr>
          <a:xfrm>
            <a:off x="698104" y="2869506"/>
            <a:ext cx="3209528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Melez köpekler genellikle daha dayanıklı ve dirençlidir.</a:t>
            </a:r>
            <a:endParaRPr lang="en-US" sz="1542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776" y="2032595"/>
            <a:ext cx="3778448" cy="377844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291336" y="2640410"/>
            <a:ext cx="88305" cy="398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</a:t>
            </a:r>
            <a:endParaRPr lang="en-US" sz="1958" dirty="0"/>
          </a:p>
        </p:txBody>
      </p:sp>
      <p:sp>
        <p:nvSpPr>
          <p:cNvPr id="7" name="Text 4"/>
          <p:cNvSpPr/>
          <p:nvPr/>
        </p:nvSpPr>
        <p:spPr>
          <a:xfrm>
            <a:off x="8284370" y="2296915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Hastalık Riski Azalır</a:t>
            </a:r>
            <a:endParaRPr lang="en-US" sz="1833" dirty="0"/>
          </a:p>
        </p:txBody>
      </p:sp>
      <p:sp>
        <p:nvSpPr>
          <p:cNvPr id="8" name="Text 5"/>
          <p:cNvSpPr/>
          <p:nvPr/>
        </p:nvSpPr>
        <p:spPr>
          <a:xfrm>
            <a:off x="8284369" y="2709863"/>
            <a:ext cx="3209528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Saf ırkların taşıdığı genetik hastalıklara sahip olma olasılıkları daha düşüktür.</a:t>
            </a:r>
            <a:endParaRPr lang="en-US" sz="1542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776" y="2032595"/>
            <a:ext cx="3778448" cy="377844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111008" y="2961879"/>
            <a:ext cx="133648" cy="398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lang="en-US" sz="1958" dirty="0"/>
          </a:p>
        </p:txBody>
      </p:sp>
      <p:sp>
        <p:nvSpPr>
          <p:cNvPr id="11" name="Text 7"/>
          <p:cNvSpPr/>
          <p:nvPr/>
        </p:nvSpPr>
        <p:spPr>
          <a:xfrm>
            <a:off x="8284370" y="4495305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Çeşitli Seçenekler</a:t>
            </a:r>
            <a:endParaRPr lang="en-US" sz="1833" dirty="0"/>
          </a:p>
        </p:txBody>
      </p:sp>
      <p:sp>
        <p:nvSpPr>
          <p:cNvPr id="12" name="Text 8"/>
          <p:cNvSpPr/>
          <p:nvPr/>
        </p:nvSpPr>
        <p:spPr>
          <a:xfrm>
            <a:off x="8284369" y="4908253"/>
            <a:ext cx="3209528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Barınaklarda küçük, orta ve büyük boy köpekler bulunur.</a:t>
            </a:r>
            <a:endParaRPr lang="en-US" sz="1542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776" y="2032595"/>
            <a:ext cx="3778448" cy="377844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6788547" y="4804271"/>
            <a:ext cx="135632" cy="398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</a:t>
            </a:r>
            <a:endParaRPr lang="en-US" sz="1958" dirty="0"/>
          </a:p>
        </p:txBody>
      </p:sp>
      <p:sp>
        <p:nvSpPr>
          <p:cNvPr id="15" name="Text 10"/>
          <p:cNvSpPr/>
          <p:nvPr/>
        </p:nvSpPr>
        <p:spPr>
          <a:xfrm>
            <a:off x="1560810" y="4495305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İkinci Şans</a:t>
            </a:r>
            <a:endParaRPr lang="en-US" sz="1833" dirty="0"/>
          </a:p>
        </p:txBody>
      </p:sp>
      <p:sp>
        <p:nvSpPr>
          <p:cNvPr id="16" name="Text 11"/>
          <p:cNvSpPr/>
          <p:nvPr/>
        </p:nvSpPr>
        <p:spPr>
          <a:xfrm>
            <a:off x="698104" y="4908253"/>
            <a:ext cx="3209528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Barınak köpeklerini sahiplenmek onlara yeni bir hayat şansı verir.</a:t>
            </a:r>
            <a:endParaRPr lang="en-US" sz="1542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776" y="2032595"/>
            <a:ext cx="3778448" cy="3778448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4950619" y="4482803"/>
            <a:ext cx="126703" cy="398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4</a:t>
            </a:r>
            <a:endParaRPr lang="en-US" sz="1958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03" y="599480"/>
            <a:ext cx="4693742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Sonuç: Doğru Seçim</a:t>
            </a:r>
            <a:endParaRPr lang="en-US" sz="3667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012" y="1585120"/>
            <a:ext cx="1335882" cy="113099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352800" y="2090837"/>
            <a:ext cx="88305" cy="398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125"/>
              </a:lnSpc>
            </a:pPr>
            <a:r>
              <a:rPr lang="en-US" sz="19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</a:t>
            </a:r>
            <a:endParaRPr lang="en-US" sz="1958" dirty="0"/>
          </a:p>
        </p:txBody>
      </p:sp>
      <p:sp>
        <p:nvSpPr>
          <p:cNvPr id="5" name="Text 2"/>
          <p:cNvSpPr/>
          <p:nvPr/>
        </p:nvSpPr>
        <p:spPr>
          <a:xfrm>
            <a:off x="4264323" y="1784549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Mutlu Birliktelik</a:t>
            </a:r>
            <a:endParaRPr lang="en-US" sz="1833" dirty="0"/>
          </a:p>
        </p:txBody>
      </p:sp>
      <p:sp>
        <p:nvSpPr>
          <p:cNvPr id="6" name="Text 3"/>
          <p:cNvSpPr/>
          <p:nvPr/>
        </p:nvSpPr>
        <p:spPr>
          <a:xfrm>
            <a:off x="4264323" y="2197497"/>
            <a:ext cx="4673501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Sizin ve köpeğinizin mutluluğu en önemli faktördür.</a:t>
            </a:r>
            <a:endParaRPr lang="en-US" sz="1542" dirty="0"/>
          </a:p>
        </p:txBody>
      </p:sp>
      <p:sp>
        <p:nvSpPr>
          <p:cNvPr id="7" name="Shape 4"/>
          <p:cNvSpPr/>
          <p:nvPr/>
        </p:nvSpPr>
        <p:spPr>
          <a:xfrm>
            <a:off x="4114701" y="2728318"/>
            <a:ext cx="7329388" cy="12700"/>
          </a:xfrm>
          <a:prstGeom prst="roundRect">
            <a:avLst>
              <a:gd name="adj" fmla="val 235611"/>
            </a:avLst>
          </a:prstGeom>
          <a:solidFill>
            <a:srgbClr val="4A6B6A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71" y="2765921"/>
            <a:ext cx="2671862" cy="113099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330079" y="3131940"/>
            <a:ext cx="133648" cy="398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125"/>
              </a:lnSpc>
            </a:pPr>
            <a:r>
              <a:rPr lang="en-US" sz="19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lang="en-US" sz="1958" dirty="0"/>
          </a:p>
        </p:txBody>
      </p:sp>
      <p:sp>
        <p:nvSpPr>
          <p:cNvPr id="10" name="Text 6"/>
          <p:cNvSpPr/>
          <p:nvPr/>
        </p:nvSpPr>
        <p:spPr>
          <a:xfrm>
            <a:off x="4932363" y="2965351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Yaşam Tarzına Uyum</a:t>
            </a:r>
            <a:endParaRPr lang="en-US" sz="1833" dirty="0"/>
          </a:p>
        </p:txBody>
      </p:sp>
      <p:sp>
        <p:nvSpPr>
          <p:cNvPr id="11" name="Text 7"/>
          <p:cNvSpPr/>
          <p:nvPr/>
        </p:nvSpPr>
        <p:spPr>
          <a:xfrm>
            <a:off x="4932363" y="3378299"/>
            <a:ext cx="4745335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Köpeğiniz günlük yaşamınıza ve rutininize uymalıdır.</a:t>
            </a:r>
            <a:endParaRPr lang="en-US" sz="1542" dirty="0"/>
          </a:p>
        </p:txBody>
      </p:sp>
      <p:sp>
        <p:nvSpPr>
          <p:cNvPr id="12" name="Shape 8"/>
          <p:cNvSpPr/>
          <p:nvPr/>
        </p:nvSpPr>
        <p:spPr>
          <a:xfrm>
            <a:off x="4782741" y="3909119"/>
            <a:ext cx="6661348" cy="12700"/>
          </a:xfrm>
          <a:prstGeom prst="roundRect">
            <a:avLst>
              <a:gd name="adj" fmla="val 235611"/>
            </a:avLst>
          </a:prstGeom>
          <a:solidFill>
            <a:srgbClr val="4A6B6A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032" y="3946724"/>
            <a:ext cx="4007843" cy="1130994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329087" y="4312742"/>
            <a:ext cx="135632" cy="398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125"/>
              </a:lnSpc>
            </a:pPr>
            <a:r>
              <a:rPr lang="en-US" sz="19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</a:t>
            </a:r>
            <a:endParaRPr lang="en-US" sz="1958" dirty="0"/>
          </a:p>
        </p:txBody>
      </p:sp>
      <p:sp>
        <p:nvSpPr>
          <p:cNvPr id="15" name="Text 10"/>
          <p:cNvSpPr/>
          <p:nvPr/>
        </p:nvSpPr>
        <p:spPr>
          <a:xfrm>
            <a:off x="5600304" y="4146154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İhtiyaçları Karşılama</a:t>
            </a:r>
            <a:endParaRPr lang="en-US" sz="1833" dirty="0"/>
          </a:p>
        </p:txBody>
      </p:sp>
      <p:sp>
        <p:nvSpPr>
          <p:cNvPr id="16" name="Text 11"/>
          <p:cNvSpPr/>
          <p:nvPr/>
        </p:nvSpPr>
        <p:spPr>
          <a:xfrm>
            <a:off x="5600304" y="4559102"/>
            <a:ext cx="4340126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Köpeğin temel ihtiyaçlarını karşılayabilmelisiniz.</a:t>
            </a:r>
            <a:endParaRPr lang="en-US" sz="1542" dirty="0"/>
          </a:p>
        </p:txBody>
      </p:sp>
      <p:sp>
        <p:nvSpPr>
          <p:cNvPr id="17" name="Shape 12"/>
          <p:cNvSpPr/>
          <p:nvPr/>
        </p:nvSpPr>
        <p:spPr>
          <a:xfrm>
            <a:off x="5450682" y="5089922"/>
            <a:ext cx="5993408" cy="12700"/>
          </a:xfrm>
          <a:prstGeom prst="roundRect">
            <a:avLst>
              <a:gd name="adj" fmla="val 235611"/>
            </a:avLst>
          </a:prstGeom>
          <a:solidFill>
            <a:srgbClr val="4A6B6A"/>
          </a:solidFill>
          <a:ln/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091" y="5127526"/>
            <a:ext cx="5343823" cy="1130994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333552" y="5493545"/>
            <a:ext cx="126703" cy="398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125"/>
              </a:lnSpc>
            </a:pPr>
            <a:r>
              <a:rPr lang="en-US" sz="19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4</a:t>
            </a:r>
            <a:endParaRPr lang="en-US" sz="1958" dirty="0"/>
          </a:p>
        </p:txBody>
      </p:sp>
      <p:sp>
        <p:nvSpPr>
          <p:cNvPr id="20" name="Text 14"/>
          <p:cNvSpPr/>
          <p:nvPr/>
        </p:nvSpPr>
        <p:spPr>
          <a:xfrm>
            <a:off x="6268344" y="5326956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Sevgi ve Bağlılık</a:t>
            </a:r>
            <a:endParaRPr lang="en-US" sz="1833" dirty="0"/>
          </a:p>
        </p:txBody>
      </p:sp>
      <p:sp>
        <p:nvSpPr>
          <p:cNvPr id="21" name="Text 15"/>
          <p:cNvSpPr/>
          <p:nvPr/>
        </p:nvSpPr>
        <p:spPr>
          <a:xfrm>
            <a:off x="6268344" y="5739904"/>
            <a:ext cx="4501753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Irk fark etmeksizin, tüm köpekler sevgi ve ilgi ister.</a:t>
            </a:r>
            <a:endParaRPr lang="en-US" sz="1542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DF9DA2B-BE9D-8D83-A49F-67931C951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Köpekler,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378E408-F9A6-ED57-95B8-5EA04DC99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Hediye değildirler.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Çocuklar için alınmamalıdırlar.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Agresif ve obsesif kişiler için uygun değildirler.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Yalnız kalmayı sevmez.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Bazı insanlar için alerjen olabiliyorlar.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Bir gösteriş veya statüko malzemesi değildirler.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Kapı kulu değildirler.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Apartmanda da yaşayabilirler.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Çok olmasa da masraflıdırlar.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650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70103" y="1837564"/>
            <a:ext cx="4693742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Dişi köpek mi ?</a:t>
            </a:r>
            <a:endParaRPr lang="en-US" sz="3667" dirty="0"/>
          </a:p>
        </p:txBody>
      </p:sp>
      <p:sp>
        <p:nvSpPr>
          <p:cNvPr id="4" name="Text 1"/>
          <p:cNvSpPr/>
          <p:nvPr/>
        </p:nvSpPr>
        <p:spPr>
          <a:xfrm>
            <a:off x="5270103" y="1016826"/>
            <a:ext cx="4693742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Erkek köpek mi?</a:t>
            </a:r>
            <a:endParaRPr lang="en-US" sz="3667" dirty="0"/>
          </a:p>
        </p:txBody>
      </p:sp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471D968F-0DF0-D71D-7375-2BE406B77212}"/>
              </a:ext>
            </a:extLst>
          </p:cNvPr>
          <p:cNvSpPr txBox="1">
            <a:spLocks/>
          </p:cNvSpPr>
          <p:nvPr/>
        </p:nvSpPr>
        <p:spPr>
          <a:xfrm>
            <a:off x="5270103" y="2939628"/>
            <a:ext cx="4470400" cy="35458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Eğitilebilirlik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Agresyon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Fizyolojik farklılık</a:t>
            </a:r>
          </a:p>
          <a:p>
            <a:pPr lvl="1"/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Poröstrus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kanamaları/akıntılar</a:t>
            </a:r>
          </a:p>
          <a:p>
            <a:pPr lvl="1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Eliminasyon davranışları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Boyut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İdare/yönetim kolaylığı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Bölgesellik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8103" y="1276549"/>
            <a:ext cx="5680472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Toplumsal Algı ve Tercihler</a:t>
            </a:r>
            <a:endParaRPr lang="en-US" sz="3667" dirty="0"/>
          </a:p>
        </p:txBody>
      </p:sp>
      <p:sp>
        <p:nvSpPr>
          <p:cNvPr id="4" name="Shape 1"/>
          <p:cNvSpPr/>
          <p:nvPr/>
        </p:nvSpPr>
        <p:spPr>
          <a:xfrm>
            <a:off x="698103" y="2162373"/>
            <a:ext cx="3012182" cy="2088555"/>
          </a:xfrm>
          <a:prstGeom prst="roundRect">
            <a:avLst>
              <a:gd name="adj" fmla="val 1433"/>
            </a:avLst>
          </a:prstGeom>
          <a:solidFill>
            <a:srgbClr val="315251"/>
          </a:solidFill>
          <a:ln/>
        </p:spPr>
      </p:sp>
      <p:sp>
        <p:nvSpPr>
          <p:cNvPr id="5" name="Text 2"/>
          <p:cNvSpPr/>
          <p:nvPr/>
        </p:nvSpPr>
        <p:spPr>
          <a:xfrm>
            <a:off x="897533" y="2361804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Ataerkil Yapı</a:t>
            </a:r>
            <a:endParaRPr lang="en-US" sz="1833" dirty="0"/>
          </a:p>
        </p:txBody>
      </p:sp>
      <p:sp>
        <p:nvSpPr>
          <p:cNvPr id="6" name="Text 3"/>
          <p:cNvSpPr/>
          <p:nvPr/>
        </p:nvSpPr>
        <p:spPr>
          <a:xfrm>
            <a:off x="897533" y="2774752"/>
            <a:ext cx="2613323" cy="12767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Türk toplumu ataerkil bir yapıya sahiptir. Bu nedenle çoğu kişi erkek köpekleri tercih eder.</a:t>
            </a:r>
            <a:endParaRPr lang="en-US" sz="1542" dirty="0"/>
          </a:p>
        </p:txBody>
      </p:sp>
      <p:sp>
        <p:nvSpPr>
          <p:cNvPr id="7" name="Shape 4"/>
          <p:cNvSpPr/>
          <p:nvPr/>
        </p:nvSpPr>
        <p:spPr>
          <a:xfrm>
            <a:off x="3909715" y="2162373"/>
            <a:ext cx="3012182" cy="2088555"/>
          </a:xfrm>
          <a:prstGeom prst="roundRect">
            <a:avLst>
              <a:gd name="adj" fmla="val 1433"/>
            </a:avLst>
          </a:prstGeom>
          <a:solidFill>
            <a:srgbClr val="315251"/>
          </a:solidFill>
          <a:ln/>
        </p:spPr>
      </p:sp>
      <p:sp>
        <p:nvSpPr>
          <p:cNvPr id="8" name="Text 5"/>
          <p:cNvSpPr/>
          <p:nvPr/>
        </p:nvSpPr>
        <p:spPr>
          <a:xfrm>
            <a:off x="4109145" y="2361804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Yaygın Yanılgı</a:t>
            </a:r>
            <a:endParaRPr lang="en-US" sz="1833" dirty="0"/>
          </a:p>
        </p:txBody>
      </p:sp>
      <p:sp>
        <p:nvSpPr>
          <p:cNvPr id="9" name="Text 6"/>
          <p:cNvSpPr/>
          <p:nvPr/>
        </p:nvSpPr>
        <p:spPr>
          <a:xfrm>
            <a:off x="4109144" y="2774752"/>
            <a:ext cx="2613323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Erkek köpeklerin daha kolay idare edileceği düşüncesi yaygın bir yanılgıdır.</a:t>
            </a:r>
            <a:endParaRPr lang="en-US" sz="1542" dirty="0"/>
          </a:p>
        </p:txBody>
      </p:sp>
      <p:sp>
        <p:nvSpPr>
          <p:cNvPr id="10" name="Shape 7"/>
          <p:cNvSpPr/>
          <p:nvPr/>
        </p:nvSpPr>
        <p:spPr>
          <a:xfrm>
            <a:off x="698104" y="4450358"/>
            <a:ext cx="6223794" cy="1130994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11" name="Text 8"/>
          <p:cNvSpPr/>
          <p:nvPr/>
        </p:nvSpPr>
        <p:spPr>
          <a:xfrm>
            <a:off x="897533" y="4649788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Evcil Hayvan Seçimi</a:t>
            </a:r>
            <a:endParaRPr lang="en-US" sz="1833" dirty="0"/>
          </a:p>
        </p:txBody>
      </p:sp>
      <p:sp>
        <p:nvSpPr>
          <p:cNvPr id="12" name="Text 9"/>
          <p:cNvSpPr/>
          <p:nvPr/>
        </p:nvSpPr>
        <p:spPr>
          <a:xfrm>
            <a:off x="897533" y="5062736"/>
            <a:ext cx="5824934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Özellikle evcil hayvan olarak alınacaksa, farklı düşünmek gerekir.</a:t>
            </a:r>
            <a:endParaRPr lang="en-US" sz="1542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03" y="2071490"/>
            <a:ext cx="4693742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Morfolojik Farklılıklar</a:t>
            </a:r>
            <a:endParaRPr lang="en-US" sz="3667" dirty="0"/>
          </a:p>
        </p:txBody>
      </p:sp>
      <p:sp>
        <p:nvSpPr>
          <p:cNvPr id="3" name="Text 1"/>
          <p:cNvSpPr/>
          <p:nvPr/>
        </p:nvSpPr>
        <p:spPr>
          <a:xfrm>
            <a:off x="698104" y="3156745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Boyut Farkları</a:t>
            </a:r>
            <a:endParaRPr lang="en-US" sz="1833" dirty="0"/>
          </a:p>
        </p:txBody>
      </p:sp>
      <p:sp>
        <p:nvSpPr>
          <p:cNvPr id="4" name="Text 2"/>
          <p:cNvSpPr/>
          <p:nvPr/>
        </p:nvSpPr>
        <p:spPr>
          <a:xfrm>
            <a:off x="698103" y="3649464"/>
            <a:ext cx="3273822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Erkek köpekler, dişilere göre biraz daha ağır ve gösterişlidir. Daha kaslı bir vücuda sahiptirler.</a:t>
            </a:r>
            <a:endParaRPr lang="en-US" sz="1542" dirty="0"/>
          </a:p>
        </p:txBody>
      </p:sp>
      <p:sp>
        <p:nvSpPr>
          <p:cNvPr id="5" name="Text 3"/>
          <p:cNvSpPr/>
          <p:nvPr/>
        </p:nvSpPr>
        <p:spPr>
          <a:xfrm>
            <a:off x="4464845" y="3156745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Kemik Yapısı</a:t>
            </a:r>
            <a:endParaRPr lang="en-US" sz="1833" dirty="0"/>
          </a:p>
        </p:txBody>
      </p:sp>
      <p:sp>
        <p:nvSpPr>
          <p:cNvPr id="6" name="Text 4"/>
          <p:cNvSpPr/>
          <p:nvPr/>
        </p:nvSpPr>
        <p:spPr>
          <a:xfrm>
            <a:off x="4464844" y="3649464"/>
            <a:ext cx="3273822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Erkek köpekler daha büyük kafalı ve daha kalın iskelet yapısına sahiptir.</a:t>
            </a:r>
            <a:endParaRPr lang="en-US" sz="1542" dirty="0"/>
          </a:p>
        </p:txBody>
      </p:sp>
      <p:sp>
        <p:nvSpPr>
          <p:cNvPr id="7" name="Text 5"/>
          <p:cNvSpPr/>
          <p:nvPr/>
        </p:nvSpPr>
        <p:spPr>
          <a:xfrm>
            <a:off x="8231585" y="3156745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Sportif Avantaj</a:t>
            </a:r>
            <a:endParaRPr lang="en-US" sz="1833" dirty="0"/>
          </a:p>
        </p:txBody>
      </p:sp>
      <p:sp>
        <p:nvSpPr>
          <p:cNvPr id="8" name="Text 6"/>
          <p:cNvSpPr/>
          <p:nvPr/>
        </p:nvSpPr>
        <p:spPr>
          <a:xfrm>
            <a:off x="8231584" y="3649464"/>
            <a:ext cx="3273822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Kaslı yapıları sayesinde erkek köpekler köpek sporlarında biraz daha başarılı olabilirler.</a:t>
            </a:r>
            <a:endParaRPr lang="en-US" sz="1542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0578" y="529829"/>
            <a:ext cx="6318845" cy="10933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291"/>
              </a:lnSpc>
            </a:pPr>
            <a:r>
              <a:rPr lang="en-US" sz="341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Dişi Köpeklerin Kızgınlık Döngüsü</a:t>
            </a:r>
            <a:endParaRPr lang="en-US" sz="3417" dirty="0"/>
          </a:p>
        </p:txBody>
      </p:sp>
      <p:sp>
        <p:nvSpPr>
          <p:cNvPr id="4" name="Shape 1"/>
          <p:cNvSpPr/>
          <p:nvPr/>
        </p:nvSpPr>
        <p:spPr>
          <a:xfrm>
            <a:off x="916682" y="1902024"/>
            <a:ext cx="25400" cy="4426049"/>
          </a:xfrm>
          <a:prstGeom prst="roundRect">
            <a:avLst>
              <a:gd name="adj" fmla="val 109776"/>
            </a:avLst>
          </a:prstGeom>
          <a:solidFill>
            <a:srgbClr val="4A6B6A"/>
          </a:solidFill>
          <a:ln/>
        </p:spPr>
      </p:sp>
      <p:sp>
        <p:nvSpPr>
          <p:cNvPr id="5" name="Shape 2"/>
          <p:cNvSpPr/>
          <p:nvPr/>
        </p:nvSpPr>
        <p:spPr>
          <a:xfrm>
            <a:off x="1113086" y="2307432"/>
            <a:ext cx="650578" cy="25400"/>
          </a:xfrm>
          <a:prstGeom prst="roundRect">
            <a:avLst>
              <a:gd name="adj" fmla="val 109776"/>
            </a:avLst>
          </a:prstGeom>
          <a:solidFill>
            <a:srgbClr val="4A6B6A"/>
          </a:solidFill>
          <a:ln/>
        </p:spPr>
      </p:sp>
      <p:sp>
        <p:nvSpPr>
          <p:cNvPr id="6" name="Shape 3"/>
          <p:cNvSpPr/>
          <p:nvPr/>
        </p:nvSpPr>
        <p:spPr>
          <a:xfrm>
            <a:off x="720278" y="2111077"/>
            <a:ext cx="418207" cy="418207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</p:sp>
      <p:sp>
        <p:nvSpPr>
          <p:cNvPr id="7" name="Text 4"/>
          <p:cNvSpPr/>
          <p:nvPr/>
        </p:nvSpPr>
        <p:spPr>
          <a:xfrm>
            <a:off x="882899" y="2188964"/>
            <a:ext cx="92869" cy="262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42"/>
              </a:lnSpc>
            </a:pPr>
            <a:r>
              <a:rPr lang="en-US" sz="20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</a:t>
            </a:r>
            <a:endParaRPr lang="en-US" sz="2042" dirty="0"/>
          </a:p>
        </p:txBody>
      </p:sp>
      <p:sp>
        <p:nvSpPr>
          <p:cNvPr id="8" name="Text 5"/>
          <p:cNvSpPr/>
          <p:nvPr/>
        </p:nvSpPr>
        <p:spPr>
          <a:xfrm>
            <a:off x="1951732" y="2087860"/>
            <a:ext cx="2186881" cy="273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70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Doğal Süreç</a:t>
            </a:r>
            <a:endParaRPr lang="en-US" sz="1708" dirty="0"/>
          </a:p>
        </p:txBody>
      </p:sp>
      <p:sp>
        <p:nvSpPr>
          <p:cNvPr id="9" name="Text 6"/>
          <p:cNvSpPr/>
          <p:nvPr/>
        </p:nvSpPr>
        <p:spPr>
          <a:xfrm>
            <a:off x="1951732" y="2472730"/>
            <a:ext cx="5017691" cy="5949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4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Dişi köpekler yılda iki kez kızgınlık dönemine girer. Bu fizyolojik bir olgudur.</a:t>
            </a:r>
            <a:endParaRPr lang="en-US" sz="1458" dirty="0"/>
          </a:p>
        </p:txBody>
      </p:sp>
      <p:sp>
        <p:nvSpPr>
          <p:cNvPr id="10" name="Shape 7"/>
          <p:cNvSpPr/>
          <p:nvPr/>
        </p:nvSpPr>
        <p:spPr>
          <a:xfrm>
            <a:off x="1113086" y="3844727"/>
            <a:ext cx="650578" cy="25400"/>
          </a:xfrm>
          <a:prstGeom prst="roundRect">
            <a:avLst>
              <a:gd name="adj" fmla="val 109776"/>
            </a:avLst>
          </a:prstGeom>
          <a:solidFill>
            <a:srgbClr val="4A6B6A"/>
          </a:solidFill>
          <a:ln/>
        </p:spPr>
      </p:sp>
      <p:sp>
        <p:nvSpPr>
          <p:cNvPr id="11" name="Shape 8"/>
          <p:cNvSpPr/>
          <p:nvPr/>
        </p:nvSpPr>
        <p:spPr>
          <a:xfrm>
            <a:off x="720278" y="3648372"/>
            <a:ext cx="418207" cy="418207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</p:sp>
      <p:sp>
        <p:nvSpPr>
          <p:cNvPr id="12" name="Text 9"/>
          <p:cNvSpPr/>
          <p:nvPr/>
        </p:nvSpPr>
        <p:spPr>
          <a:xfrm>
            <a:off x="858987" y="3726259"/>
            <a:ext cx="140693" cy="262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42"/>
              </a:lnSpc>
            </a:pPr>
            <a:r>
              <a:rPr lang="en-US" sz="20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lang="en-US" sz="2042" dirty="0"/>
          </a:p>
        </p:txBody>
      </p:sp>
      <p:sp>
        <p:nvSpPr>
          <p:cNvPr id="13" name="Text 10"/>
          <p:cNvSpPr/>
          <p:nvPr/>
        </p:nvSpPr>
        <p:spPr>
          <a:xfrm>
            <a:off x="1951732" y="3625156"/>
            <a:ext cx="2186881" cy="273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70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Kısırlaştırma</a:t>
            </a:r>
            <a:endParaRPr lang="en-US" sz="1708" dirty="0"/>
          </a:p>
        </p:txBody>
      </p:sp>
      <p:sp>
        <p:nvSpPr>
          <p:cNvPr id="14" name="Text 11"/>
          <p:cNvSpPr/>
          <p:nvPr/>
        </p:nvSpPr>
        <p:spPr>
          <a:xfrm>
            <a:off x="1951732" y="4010025"/>
            <a:ext cx="5017691" cy="5949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4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Kısırlaştırma ile üreme kontrolü sağlanabilir. Kısırlaştırılmış köpek ömrünün sonuna kadar kanama göstermez.</a:t>
            </a:r>
            <a:endParaRPr lang="en-US" sz="1458" dirty="0"/>
          </a:p>
        </p:txBody>
      </p:sp>
      <p:sp>
        <p:nvSpPr>
          <p:cNvPr id="15" name="Shape 12"/>
          <p:cNvSpPr/>
          <p:nvPr/>
        </p:nvSpPr>
        <p:spPr>
          <a:xfrm>
            <a:off x="1113086" y="5382022"/>
            <a:ext cx="650578" cy="25400"/>
          </a:xfrm>
          <a:prstGeom prst="roundRect">
            <a:avLst>
              <a:gd name="adj" fmla="val 109776"/>
            </a:avLst>
          </a:prstGeom>
          <a:solidFill>
            <a:srgbClr val="4A6B6A"/>
          </a:solidFill>
          <a:ln/>
        </p:spPr>
      </p:sp>
      <p:sp>
        <p:nvSpPr>
          <p:cNvPr id="16" name="Shape 13"/>
          <p:cNvSpPr/>
          <p:nvPr/>
        </p:nvSpPr>
        <p:spPr>
          <a:xfrm>
            <a:off x="720278" y="5185668"/>
            <a:ext cx="418207" cy="418207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</p:sp>
      <p:sp>
        <p:nvSpPr>
          <p:cNvPr id="17" name="Text 14"/>
          <p:cNvSpPr/>
          <p:nvPr/>
        </p:nvSpPr>
        <p:spPr>
          <a:xfrm>
            <a:off x="857995" y="5263555"/>
            <a:ext cx="142776" cy="262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42"/>
              </a:lnSpc>
            </a:pPr>
            <a:r>
              <a:rPr lang="en-US" sz="20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</a:t>
            </a:r>
            <a:endParaRPr lang="en-US" sz="2042" dirty="0"/>
          </a:p>
        </p:txBody>
      </p:sp>
      <p:sp>
        <p:nvSpPr>
          <p:cNvPr id="18" name="Text 15"/>
          <p:cNvSpPr/>
          <p:nvPr/>
        </p:nvSpPr>
        <p:spPr>
          <a:xfrm>
            <a:off x="1951732" y="5162451"/>
            <a:ext cx="2186881" cy="273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70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Kızgınlık Süreci</a:t>
            </a:r>
            <a:endParaRPr lang="en-US" sz="1708" dirty="0"/>
          </a:p>
        </p:txBody>
      </p:sp>
      <p:sp>
        <p:nvSpPr>
          <p:cNvPr id="19" name="Text 16"/>
          <p:cNvSpPr/>
          <p:nvPr/>
        </p:nvSpPr>
        <p:spPr>
          <a:xfrm>
            <a:off x="1951732" y="5547320"/>
            <a:ext cx="5017691" cy="5949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4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Doğal süreçte bırakılırsa, yaklaşık 2-3 hafta süren hafif kanama yaşanabilir.</a:t>
            </a:r>
            <a:endParaRPr lang="en-US" sz="1458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8103" y="972345"/>
            <a:ext cx="4766072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Davranışsal Farklılıklar</a:t>
            </a:r>
            <a:endParaRPr lang="en-US" sz="3667" dirty="0"/>
          </a:p>
        </p:txBody>
      </p:sp>
      <p:sp>
        <p:nvSpPr>
          <p:cNvPr id="4" name="Shape 1"/>
          <p:cNvSpPr/>
          <p:nvPr/>
        </p:nvSpPr>
        <p:spPr>
          <a:xfrm>
            <a:off x="698103" y="2082502"/>
            <a:ext cx="448767" cy="448767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5" name="Text 2"/>
          <p:cNvSpPr/>
          <p:nvPr/>
        </p:nvSpPr>
        <p:spPr>
          <a:xfrm>
            <a:off x="872629" y="2166044"/>
            <a:ext cx="99715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</a:t>
            </a:r>
            <a:endParaRPr lang="en-US" sz="2208" dirty="0"/>
          </a:p>
        </p:txBody>
      </p:sp>
      <p:sp>
        <p:nvSpPr>
          <p:cNvPr id="6" name="Text 3"/>
          <p:cNvSpPr/>
          <p:nvPr/>
        </p:nvSpPr>
        <p:spPr>
          <a:xfrm>
            <a:off x="1346300" y="2082503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Erkek Köpekler</a:t>
            </a:r>
            <a:endParaRPr lang="en-US" sz="1833" dirty="0"/>
          </a:p>
        </p:txBody>
      </p:sp>
      <p:sp>
        <p:nvSpPr>
          <p:cNvPr id="7" name="Text 4"/>
          <p:cNvSpPr/>
          <p:nvPr/>
        </p:nvSpPr>
        <p:spPr>
          <a:xfrm>
            <a:off x="1346300" y="2495451"/>
            <a:ext cx="2363986" cy="1595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Daha hareketli, yıkıcı ve baskın davranışlara eğilimlidirler. Cinsel hakimiyet için kavgaya daha yatkındırlar.</a:t>
            </a:r>
            <a:endParaRPr lang="en-US" sz="1542" dirty="0"/>
          </a:p>
        </p:txBody>
      </p:sp>
      <p:sp>
        <p:nvSpPr>
          <p:cNvPr id="8" name="Shape 5"/>
          <p:cNvSpPr/>
          <p:nvPr/>
        </p:nvSpPr>
        <p:spPr>
          <a:xfrm>
            <a:off x="3909715" y="2082502"/>
            <a:ext cx="448767" cy="448767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9" name="Text 6"/>
          <p:cNvSpPr/>
          <p:nvPr/>
        </p:nvSpPr>
        <p:spPr>
          <a:xfrm>
            <a:off x="4058544" y="2166044"/>
            <a:ext cx="151011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lang="en-US" sz="2208" dirty="0"/>
          </a:p>
        </p:txBody>
      </p:sp>
      <p:sp>
        <p:nvSpPr>
          <p:cNvPr id="10" name="Text 7"/>
          <p:cNvSpPr/>
          <p:nvPr/>
        </p:nvSpPr>
        <p:spPr>
          <a:xfrm>
            <a:off x="4557911" y="2082503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Dişi Köpekler</a:t>
            </a:r>
            <a:endParaRPr lang="en-US" sz="1833" dirty="0"/>
          </a:p>
        </p:txBody>
      </p:sp>
      <p:sp>
        <p:nvSpPr>
          <p:cNvPr id="11" name="Text 8"/>
          <p:cNvSpPr/>
          <p:nvPr/>
        </p:nvSpPr>
        <p:spPr>
          <a:xfrm>
            <a:off x="4557911" y="2495451"/>
            <a:ext cx="2363986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Daha toleranslı ve sosyalleşmede daha rahat olurlar. Baskınlık mücadeleleri genellikle erkek köpekler arasında olur.</a:t>
            </a:r>
            <a:endParaRPr lang="en-US" sz="1542" dirty="0"/>
          </a:p>
        </p:txBody>
      </p:sp>
      <p:sp>
        <p:nvSpPr>
          <p:cNvPr id="12" name="Shape 9"/>
          <p:cNvSpPr/>
          <p:nvPr/>
        </p:nvSpPr>
        <p:spPr>
          <a:xfrm>
            <a:off x="698103" y="4834334"/>
            <a:ext cx="448767" cy="448767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13" name="Text 10"/>
          <p:cNvSpPr/>
          <p:nvPr/>
        </p:nvSpPr>
        <p:spPr>
          <a:xfrm>
            <a:off x="845841" y="4917877"/>
            <a:ext cx="153194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</a:t>
            </a:r>
            <a:endParaRPr lang="en-US" sz="2208" dirty="0"/>
          </a:p>
        </p:txBody>
      </p:sp>
      <p:sp>
        <p:nvSpPr>
          <p:cNvPr id="14" name="Text 11"/>
          <p:cNvSpPr/>
          <p:nvPr/>
        </p:nvSpPr>
        <p:spPr>
          <a:xfrm>
            <a:off x="1346300" y="4834335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Hormonal Etki</a:t>
            </a:r>
            <a:endParaRPr lang="en-US" sz="1833" dirty="0"/>
          </a:p>
        </p:txBody>
      </p:sp>
      <p:sp>
        <p:nvSpPr>
          <p:cNvPr id="15" name="Text 12"/>
          <p:cNvSpPr/>
          <p:nvPr/>
        </p:nvSpPr>
        <p:spPr>
          <a:xfrm>
            <a:off x="1346299" y="5247283"/>
            <a:ext cx="5575598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Erken dönemde kısırlaştırma ile erkek köpeklerin testosteron aktivitesi sonlanır. Zihinsel yapıları sakinleşir.</a:t>
            </a:r>
            <a:endParaRPr lang="en-US" sz="1542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70104" y="1194594"/>
            <a:ext cx="6223794" cy="11733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Evcil Hayvan Olarak Uygunluk</a:t>
            </a:r>
            <a:endParaRPr lang="en-US" sz="3667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104" y="2667100"/>
            <a:ext cx="468709" cy="46870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270103" y="3335239"/>
            <a:ext cx="1875135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Egzersiz İhtiyacı</a:t>
            </a:r>
            <a:endParaRPr lang="en-US" sz="1833" dirty="0"/>
          </a:p>
        </p:txBody>
      </p:sp>
      <p:sp>
        <p:nvSpPr>
          <p:cNvPr id="6" name="Text 2"/>
          <p:cNvSpPr/>
          <p:nvPr/>
        </p:nvSpPr>
        <p:spPr>
          <a:xfrm>
            <a:off x="5270103" y="3748187"/>
            <a:ext cx="1875135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Erkek köpekler daha fazla egzersize ihtiyaç duyar. Daha yüksek aktivite ve hareketlilik gösterirler.</a:t>
            </a:r>
            <a:endParaRPr lang="en-US" sz="1542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4383" y="2667100"/>
            <a:ext cx="468709" cy="46870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44383" y="3335239"/>
            <a:ext cx="1875135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Olgunlaşma</a:t>
            </a:r>
            <a:endParaRPr lang="en-US" sz="1833" dirty="0"/>
          </a:p>
        </p:txBody>
      </p:sp>
      <p:sp>
        <p:nvSpPr>
          <p:cNvPr id="9" name="Text 4"/>
          <p:cNvSpPr/>
          <p:nvPr/>
        </p:nvSpPr>
        <p:spPr>
          <a:xfrm>
            <a:off x="7444383" y="3748187"/>
            <a:ext cx="1875135" cy="1595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Dişi köpekler sakinliğe daha hızlı girebilir. Yaşlandıkça olgunluğa daha kolay ulaşırlar.</a:t>
            </a:r>
            <a:endParaRPr lang="en-US" sz="1542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8663" y="2667099"/>
            <a:ext cx="468808" cy="46880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618663" y="3335338"/>
            <a:ext cx="1875234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İtaat</a:t>
            </a:r>
            <a:endParaRPr lang="en-US" sz="1833" dirty="0"/>
          </a:p>
        </p:txBody>
      </p:sp>
      <p:sp>
        <p:nvSpPr>
          <p:cNvPr id="12" name="Text 6"/>
          <p:cNvSpPr/>
          <p:nvPr/>
        </p:nvSpPr>
        <p:spPr>
          <a:xfrm>
            <a:off x="9618663" y="3748286"/>
            <a:ext cx="1875234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Dişi köpekler istatistiksel olarak itaatte daha iyidir. Sahiplerine ve çevrelerine daha bağımlıdırlar.</a:t>
            </a:r>
            <a:endParaRPr lang="en-US" sz="1542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70103" y="1291531"/>
            <a:ext cx="5370810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Yaşam Tarzı Değişiklikleri</a:t>
            </a:r>
            <a:endParaRPr lang="en-US" sz="3667" dirty="0"/>
          </a:p>
        </p:txBody>
      </p:sp>
      <p:sp>
        <p:nvSpPr>
          <p:cNvPr id="4" name="Shape 1"/>
          <p:cNvSpPr/>
          <p:nvPr/>
        </p:nvSpPr>
        <p:spPr>
          <a:xfrm>
            <a:off x="5270103" y="2401689"/>
            <a:ext cx="448767" cy="448767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5" name="Text 2"/>
          <p:cNvSpPr/>
          <p:nvPr/>
        </p:nvSpPr>
        <p:spPr>
          <a:xfrm>
            <a:off x="5353645" y="2450009"/>
            <a:ext cx="281583" cy="352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</a:t>
            </a:r>
            <a:endParaRPr lang="en-US" sz="2208" dirty="0"/>
          </a:p>
        </p:txBody>
      </p:sp>
      <p:sp>
        <p:nvSpPr>
          <p:cNvPr id="6" name="Text 3"/>
          <p:cNvSpPr/>
          <p:nvPr/>
        </p:nvSpPr>
        <p:spPr>
          <a:xfrm>
            <a:off x="5918300" y="2401690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Gece Hayatı</a:t>
            </a:r>
            <a:endParaRPr lang="en-US" sz="1833" dirty="0"/>
          </a:p>
        </p:txBody>
      </p:sp>
      <p:sp>
        <p:nvSpPr>
          <p:cNvPr id="7" name="Text 4"/>
          <p:cNvSpPr/>
          <p:nvPr/>
        </p:nvSpPr>
        <p:spPr>
          <a:xfrm>
            <a:off x="5918300" y="2814637"/>
            <a:ext cx="2363986" cy="12767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Gece hayatını seven biriyseniz, önce eve dönüp köpeğinizle vakit geçirmeniz gerekir.</a:t>
            </a:r>
            <a:endParaRPr lang="en-US" sz="1542" dirty="0"/>
          </a:p>
        </p:txBody>
      </p:sp>
      <p:sp>
        <p:nvSpPr>
          <p:cNvPr id="8" name="Shape 5"/>
          <p:cNvSpPr/>
          <p:nvPr/>
        </p:nvSpPr>
        <p:spPr>
          <a:xfrm>
            <a:off x="8481715" y="2401689"/>
            <a:ext cx="448767" cy="448767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9" name="Text 6"/>
          <p:cNvSpPr/>
          <p:nvPr/>
        </p:nvSpPr>
        <p:spPr>
          <a:xfrm>
            <a:off x="8565257" y="2450009"/>
            <a:ext cx="281583" cy="352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lang="en-US" sz="2208" dirty="0"/>
          </a:p>
        </p:txBody>
      </p:sp>
      <p:sp>
        <p:nvSpPr>
          <p:cNvPr id="10" name="Text 7"/>
          <p:cNvSpPr/>
          <p:nvPr/>
        </p:nvSpPr>
        <p:spPr>
          <a:xfrm>
            <a:off x="9129911" y="2401690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Sorumluluk</a:t>
            </a:r>
            <a:endParaRPr lang="en-US" sz="1833" dirty="0"/>
          </a:p>
        </p:txBody>
      </p:sp>
      <p:sp>
        <p:nvSpPr>
          <p:cNvPr id="11" name="Text 8"/>
          <p:cNvSpPr/>
          <p:nvPr/>
        </p:nvSpPr>
        <p:spPr>
          <a:xfrm>
            <a:off x="9129911" y="2814638"/>
            <a:ext cx="2363986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Köpeğinizin mental ve fiziksel ihtiyaçlarını karşılamalısınız.</a:t>
            </a:r>
            <a:endParaRPr lang="en-US" sz="1542" dirty="0"/>
          </a:p>
        </p:txBody>
      </p:sp>
      <p:sp>
        <p:nvSpPr>
          <p:cNvPr id="12" name="Shape 9"/>
          <p:cNvSpPr/>
          <p:nvPr/>
        </p:nvSpPr>
        <p:spPr>
          <a:xfrm>
            <a:off x="5270103" y="4515147"/>
            <a:ext cx="448767" cy="448767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13" name="Text 10"/>
          <p:cNvSpPr/>
          <p:nvPr/>
        </p:nvSpPr>
        <p:spPr>
          <a:xfrm>
            <a:off x="5353645" y="4563468"/>
            <a:ext cx="281583" cy="352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</a:t>
            </a:r>
            <a:endParaRPr lang="en-US" sz="2208" dirty="0"/>
          </a:p>
        </p:txBody>
      </p:sp>
      <p:sp>
        <p:nvSpPr>
          <p:cNvPr id="14" name="Text 11"/>
          <p:cNvSpPr/>
          <p:nvPr/>
        </p:nvSpPr>
        <p:spPr>
          <a:xfrm>
            <a:off x="5918300" y="4515148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tr-TR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Daha </a:t>
            </a:r>
            <a:r>
              <a:rPr lang="en-US" sz="1833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Planl</a:t>
            </a:r>
            <a:r>
              <a:rPr lang="tr-TR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ı Bir Yaşam</a:t>
            </a:r>
            <a:endParaRPr lang="en-US" sz="1833" dirty="0"/>
          </a:p>
        </p:txBody>
      </p:sp>
      <p:sp>
        <p:nvSpPr>
          <p:cNvPr id="15" name="Text 12"/>
          <p:cNvSpPr/>
          <p:nvPr/>
        </p:nvSpPr>
        <p:spPr>
          <a:xfrm>
            <a:off x="5918299" y="4928096"/>
            <a:ext cx="5575598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Sosyal hayatınız bitmez, sadece farklı şekilde planlamanız gerekir.</a:t>
            </a:r>
            <a:endParaRPr lang="en-US" sz="1542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3539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9110" y="2872582"/>
            <a:ext cx="8815586" cy="553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333"/>
              </a:lnSpc>
            </a:pPr>
            <a:r>
              <a:rPr lang="en-US" sz="3458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Tuvalet Alışkanlıkları ve Bölgesel Davranışlar</a:t>
            </a:r>
            <a:endParaRPr lang="en-US" sz="3458" dirty="0"/>
          </a:p>
        </p:txBody>
      </p:sp>
      <p:sp>
        <p:nvSpPr>
          <p:cNvPr id="4" name="Shape 1"/>
          <p:cNvSpPr/>
          <p:nvPr/>
        </p:nvSpPr>
        <p:spPr>
          <a:xfrm>
            <a:off x="659110" y="4273848"/>
            <a:ext cx="3436243" cy="188318"/>
          </a:xfrm>
          <a:prstGeom prst="roundRect">
            <a:avLst>
              <a:gd name="adj" fmla="val 15001"/>
            </a:avLst>
          </a:prstGeom>
          <a:solidFill>
            <a:srgbClr val="315251"/>
          </a:solidFill>
          <a:ln/>
        </p:spPr>
      </p:sp>
      <p:sp>
        <p:nvSpPr>
          <p:cNvPr id="5" name="Text 2"/>
          <p:cNvSpPr/>
          <p:nvPr/>
        </p:nvSpPr>
        <p:spPr>
          <a:xfrm>
            <a:off x="659110" y="4744641"/>
            <a:ext cx="2215555" cy="2769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70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Erkek Köpekler</a:t>
            </a:r>
            <a:endParaRPr lang="en-US" sz="1708" dirty="0"/>
          </a:p>
        </p:txBody>
      </p:sp>
      <p:sp>
        <p:nvSpPr>
          <p:cNvPr id="6" name="Text 3"/>
          <p:cNvSpPr/>
          <p:nvPr/>
        </p:nvSpPr>
        <p:spPr>
          <a:xfrm>
            <a:off x="659110" y="5134471"/>
            <a:ext cx="3436243" cy="1204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4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Sürekli çevreyi koklayıp işaretleme eğilimindedirler. Yürüyüş turlarında bacaklarını kaldırarak her yeri işaretlemeye çalışırlar.</a:t>
            </a:r>
            <a:endParaRPr lang="en-US" sz="1458" dirty="0"/>
          </a:p>
        </p:txBody>
      </p:sp>
      <p:sp>
        <p:nvSpPr>
          <p:cNvPr id="7" name="Shape 4"/>
          <p:cNvSpPr/>
          <p:nvPr/>
        </p:nvSpPr>
        <p:spPr>
          <a:xfrm>
            <a:off x="4377829" y="3991372"/>
            <a:ext cx="3436243" cy="188318"/>
          </a:xfrm>
          <a:prstGeom prst="roundRect">
            <a:avLst>
              <a:gd name="adj" fmla="val 15001"/>
            </a:avLst>
          </a:prstGeom>
          <a:solidFill>
            <a:srgbClr val="315251"/>
          </a:solidFill>
          <a:ln/>
        </p:spPr>
      </p:sp>
      <p:sp>
        <p:nvSpPr>
          <p:cNvPr id="8" name="Text 5"/>
          <p:cNvSpPr/>
          <p:nvPr/>
        </p:nvSpPr>
        <p:spPr>
          <a:xfrm>
            <a:off x="4377829" y="4462166"/>
            <a:ext cx="2215555" cy="2769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70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Dişi Köpekler</a:t>
            </a:r>
            <a:endParaRPr lang="en-US" sz="1708" dirty="0"/>
          </a:p>
        </p:txBody>
      </p:sp>
      <p:sp>
        <p:nvSpPr>
          <p:cNvPr id="9" name="Text 6"/>
          <p:cNvSpPr/>
          <p:nvPr/>
        </p:nvSpPr>
        <p:spPr>
          <a:xfrm>
            <a:off x="4377829" y="4851996"/>
            <a:ext cx="3436243" cy="903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4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Genellikle bir veya iki kez oturarak idrarını yaparlar. Tuvalet alışkanlıklarını daha hızlı edinirler.</a:t>
            </a:r>
            <a:endParaRPr lang="en-US" sz="1458" dirty="0"/>
          </a:p>
        </p:txBody>
      </p:sp>
      <p:sp>
        <p:nvSpPr>
          <p:cNvPr id="10" name="Shape 7"/>
          <p:cNvSpPr/>
          <p:nvPr/>
        </p:nvSpPr>
        <p:spPr>
          <a:xfrm>
            <a:off x="8096548" y="3708896"/>
            <a:ext cx="3436243" cy="188318"/>
          </a:xfrm>
          <a:prstGeom prst="roundRect">
            <a:avLst>
              <a:gd name="adj" fmla="val 15001"/>
            </a:avLst>
          </a:prstGeom>
          <a:solidFill>
            <a:srgbClr val="315251"/>
          </a:solidFill>
          <a:ln/>
        </p:spPr>
      </p:sp>
      <p:sp>
        <p:nvSpPr>
          <p:cNvPr id="11" name="Text 8"/>
          <p:cNvSpPr/>
          <p:nvPr/>
        </p:nvSpPr>
        <p:spPr>
          <a:xfrm>
            <a:off x="8096548" y="4179690"/>
            <a:ext cx="2215555" cy="2769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70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Bölgesel Davranışlar</a:t>
            </a:r>
            <a:endParaRPr lang="en-US" sz="1708" dirty="0"/>
          </a:p>
        </p:txBody>
      </p:sp>
      <p:sp>
        <p:nvSpPr>
          <p:cNvPr id="12" name="Text 9"/>
          <p:cNvSpPr/>
          <p:nvPr/>
        </p:nvSpPr>
        <p:spPr>
          <a:xfrm>
            <a:off x="8096548" y="4569519"/>
            <a:ext cx="3436243" cy="1204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4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Erkek köpekler daha dışa dönük ve bölgesel davranışlar gösterirler. Dişi köpekler sahiplerine ve çevrelerine daha düşkündür.</a:t>
            </a:r>
            <a:endParaRPr lang="en-US" sz="1458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03" y="1046957"/>
            <a:ext cx="4693742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Sağlık ve Kısırlaştırma</a:t>
            </a:r>
            <a:endParaRPr lang="en-US" sz="3667" dirty="0"/>
          </a:p>
        </p:txBody>
      </p:sp>
      <p:sp>
        <p:nvSpPr>
          <p:cNvPr id="3" name="Text 1"/>
          <p:cNvSpPr/>
          <p:nvPr/>
        </p:nvSpPr>
        <p:spPr>
          <a:xfrm>
            <a:off x="1460996" y="3076972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Dişi Köpekler</a:t>
            </a:r>
            <a:endParaRPr lang="en-US" sz="1833" dirty="0"/>
          </a:p>
        </p:txBody>
      </p:sp>
      <p:sp>
        <p:nvSpPr>
          <p:cNvPr id="4" name="Text 2"/>
          <p:cNvSpPr/>
          <p:nvPr/>
        </p:nvSpPr>
        <p:spPr>
          <a:xfrm>
            <a:off x="698104" y="3489920"/>
            <a:ext cx="3109714" cy="12767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Kısırlaştırma meme tümörleri riskini azaltır. Pyometra denilen rahim iltihabı olasılığını ortadan kaldırır.</a:t>
            </a:r>
            <a:endParaRPr lang="en-US" sz="1542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776" y="2032595"/>
            <a:ext cx="3778448" cy="377844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4729361" y="3722391"/>
            <a:ext cx="88305" cy="398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</a:t>
            </a:r>
            <a:endParaRPr lang="en-US" sz="1958" dirty="0"/>
          </a:p>
        </p:txBody>
      </p:sp>
      <p:sp>
        <p:nvSpPr>
          <p:cNvPr id="7" name="Text 4"/>
          <p:cNvSpPr/>
          <p:nvPr/>
        </p:nvSpPr>
        <p:spPr>
          <a:xfrm>
            <a:off x="8284370" y="2137370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Erkek Köpekler</a:t>
            </a:r>
            <a:endParaRPr lang="en-US" sz="1833" dirty="0"/>
          </a:p>
        </p:txBody>
      </p:sp>
      <p:sp>
        <p:nvSpPr>
          <p:cNvPr id="8" name="Text 5"/>
          <p:cNvSpPr/>
          <p:nvPr/>
        </p:nvSpPr>
        <p:spPr>
          <a:xfrm>
            <a:off x="8284369" y="2550319"/>
            <a:ext cx="3209528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Kısırlaştırma testis tümörlerini tamamen ortadan kaldırır. Prostat sorunlarını en aza indirir.</a:t>
            </a:r>
            <a:endParaRPr lang="en-US" sz="1542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776" y="2032595"/>
            <a:ext cx="3778448" cy="377844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6690320" y="2577108"/>
            <a:ext cx="133648" cy="398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lang="en-US" sz="1958" dirty="0"/>
          </a:p>
        </p:txBody>
      </p:sp>
      <p:sp>
        <p:nvSpPr>
          <p:cNvPr id="11" name="Text 7"/>
          <p:cNvSpPr/>
          <p:nvPr/>
        </p:nvSpPr>
        <p:spPr>
          <a:xfrm>
            <a:off x="8284370" y="4016574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Genel Faydalar</a:t>
            </a:r>
            <a:endParaRPr lang="en-US" sz="1833" dirty="0"/>
          </a:p>
        </p:txBody>
      </p:sp>
      <p:sp>
        <p:nvSpPr>
          <p:cNvPr id="12" name="Text 8"/>
          <p:cNvSpPr/>
          <p:nvPr/>
        </p:nvSpPr>
        <p:spPr>
          <a:xfrm>
            <a:off x="8284369" y="4429522"/>
            <a:ext cx="3209528" cy="12767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Her iki cinsiyet de kısırlaştırıldığında zihinsel ve fiziksel olarak daha sağlıklı bireyler olurlar.</a:t>
            </a:r>
            <a:endParaRPr lang="en-US" sz="1542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776" y="2032595"/>
            <a:ext cx="3778448" cy="377844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6689328" y="4867573"/>
            <a:ext cx="135632" cy="398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</a:t>
            </a:r>
            <a:endParaRPr lang="en-US" sz="1958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7071F62-A1A5-6878-AAAB-4B3BDBC46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67" y="149972"/>
            <a:ext cx="6879371" cy="1280890"/>
          </a:xfrm>
        </p:spPr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Büyük mü, küçük mü ???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AA97703-D3BE-4EF6-EA17-0EBB053AC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46734" y="1972703"/>
            <a:ext cx="3992732" cy="576262"/>
          </a:xfrm>
        </p:spPr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Küçük ırklar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3019047F-F8C7-8C49-2508-67818D418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04118" y="2548966"/>
            <a:ext cx="4342893" cy="1495248"/>
          </a:xfrm>
        </p:spPr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Transport kolaylığı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Mama masrafları daha az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İdare/yönetim daha kolaydır.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9446023F-6F1B-2456-08E9-C5018CB591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79996" y="1969475"/>
            <a:ext cx="3999001" cy="576262"/>
          </a:xfrm>
        </p:spPr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Büyük ırklar</a:t>
            </a:r>
          </a:p>
        </p:txBody>
      </p:sp>
      <p:sp>
        <p:nvSpPr>
          <p:cNvPr id="7" name="İçerik Yer Tutucusu 6">
            <a:extLst>
              <a:ext uri="{FF2B5EF4-FFF2-40B4-BE49-F238E27FC236}">
                <a16:creationId xmlns:a16="http://schemas.microsoft.com/office/drawing/2014/main" id="{2E74C319-F51B-A4A1-2C13-5A56054202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40324" y="2545738"/>
            <a:ext cx="4338674" cy="3354060"/>
          </a:xfrm>
        </p:spPr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Daha fazla egzersiz ihtiyacı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Barındırma/yaşam alanı olgusu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Biraz daha masraflı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0FC36E69-7BA0-B5C1-D1C7-BEE457A86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15" y="1264555"/>
            <a:ext cx="2960136" cy="1665076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59EDB179-0BC5-16C3-0380-D62B75E4F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13" y="4194700"/>
            <a:ext cx="3994949" cy="2663299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7B79A1F1-A6D2-C438-5329-F53C80AA3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6038" y="0"/>
            <a:ext cx="3195962" cy="2130641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9B24620D-9AAA-BB88-5A6B-EC928F8B3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4570" y="3959441"/>
            <a:ext cx="3867430" cy="289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526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49346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8104" y="3435350"/>
            <a:ext cx="5828109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Köpek Irklarındaki Çeşitlilik</a:t>
            </a:r>
            <a:endParaRPr lang="en-US" sz="3667" dirty="0"/>
          </a:p>
        </p:txBody>
      </p:sp>
      <p:sp>
        <p:nvSpPr>
          <p:cNvPr id="4" name="Shape 1"/>
          <p:cNvSpPr/>
          <p:nvPr/>
        </p:nvSpPr>
        <p:spPr>
          <a:xfrm>
            <a:off x="698103" y="4545508"/>
            <a:ext cx="448767" cy="448767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5" name="Text 2"/>
          <p:cNvSpPr/>
          <p:nvPr/>
        </p:nvSpPr>
        <p:spPr>
          <a:xfrm>
            <a:off x="872629" y="4629051"/>
            <a:ext cx="99715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</a:t>
            </a:r>
            <a:endParaRPr lang="en-US" sz="2208" dirty="0"/>
          </a:p>
        </p:txBody>
      </p:sp>
      <p:sp>
        <p:nvSpPr>
          <p:cNvPr id="6" name="Text 3"/>
          <p:cNvSpPr/>
          <p:nvPr/>
        </p:nvSpPr>
        <p:spPr>
          <a:xfrm>
            <a:off x="1346300" y="4545509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Benzersiz Çeşitlilik</a:t>
            </a:r>
            <a:endParaRPr lang="en-US" sz="1833" dirty="0"/>
          </a:p>
        </p:txBody>
      </p:sp>
      <p:sp>
        <p:nvSpPr>
          <p:cNvPr id="7" name="Text 4"/>
          <p:cNvSpPr/>
          <p:nvPr/>
        </p:nvSpPr>
        <p:spPr>
          <a:xfrm>
            <a:off x="1346300" y="4958457"/>
            <a:ext cx="2817416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Köpekler, insan eliyle yapılan seleksiyon sayesinde inanılmaz çeşitliliğe sahiptir.</a:t>
            </a:r>
            <a:endParaRPr lang="en-US" sz="1542" dirty="0"/>
          </a:p>
        </p:txBody>
      </p:sp>
      <p:sp>
        <p:nvSpPr>
          <p:cNvPr id="8" name="Shape 5"/>
          <p:cNvSpPr/>
          <p:nvPr/>
        </p:nvSpPr>
        <p:spPr>
          <a:xfrm>
            <a:off x="4363144" y="4545508"/>
            <a:ext cx="448767" cy="448767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9" name="Text 6"/>
          <p:cNvSpPr/>
          <p:nvPr/>
        </p:nvSpPr>
        <p:spPr>
          <a:xfrm>
            <a:off x="4511973" y="4629051"/>
            <a:ext cx="151011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lang="en-US" sz="2208" dirty="0"/>
          </a:p>
        </p:txBody>
      </p:sp>
      <p:sp>
        <p:nvSpPr>
          <p:cNvPr id="10" name="Text 7"/>
          <p:cNvSpPr/>
          <p:nvPr/>
        </p:nvSpPr>
        <p:spPr>
          <a:xfrm>
            <a:off x="5011341" y="4545509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Büyük Farklar</a:t>
            </a:r>
            <a:endParaRPr lang="en-US" sz="1833" dirty="0"/>
          </a:p>
        </p:txBody>
      </p:sp>
      <p:sp>
        <p:nvSpPr>
          <p:cNvPr id="11" name="Text 8"/>
          <p:cNvSpPr/>
          <p:nvPr/>
        </p:nvSpPr>
        <p:spPr>
          <a:xfrm>
            <a:off x="5011341" y="4958457"/>
            <a:ext cx="2817416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Şivava 1,5-2 kilo olabilirken, Great Dane 70-80 kiloya ulaşabilir.</a:t>
            </a:r>
            <a:endParaRPr lang="en-US" sz="1542" dirty="0"/>
          </a:p>
        </p:txBody>
      </p:sp>
      <p:sp>
        <p:nvSpPr>
          <p:cNvPr id="12" name="Shape 9"/>
          <p:cNvSpPr/>
          <p:nvPr/>
        </p:nvSpPr>
        <p:spPr>
          <a:xfrm>
            <a:off x="8028186" y="4545508"/>
            <a:ext cx="448767" cy="448767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13" name="Text 10"/>
          <p:cNvSpPr/>
          <p:nvPr/>
        </p:nvSpPr>
        <p:spPr>
          <a:xfrm>
            <a:off x="8175923" y="4629051"/>
            <a:ext cx="153194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</a:t>
            </a:r>
            <a:endParaRPr lang="en-US" sz="2208" dirty="0"/>
          </a:p>
        </p:txBody>
      </p:sp>
      <p:sp>
        <p:nvSpPr>
          <p:cNvPr id="14" name="Text 11"/>
          <p:cNvSpPr/>
          <p:nvPr/>
        </p:nvSpPr>
        <p:spPr>
          <a:xfrm>
            <a:off x="8676382" y="4545509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Aynı Tür</a:t>
            </a:r>
            <a:endParaRPr lang="en-US" sz="1833" dirty="0"/>
          </a:p>
        </p:txBody>
      </p:sp>
      <p:sp>
        <p:nvSpPr>
          <p:cNvPr id="15" name="Text 12"/>
          <p:cNvSpPr/>
          <p:nvPr/>
        </p:nvSpPr>
        <p:spPr>
          <a:xfrm>
            <a:off x="8676382" y="4958457"/>
            <a:ext cx="2817416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Görünüşleri farklı olsa da tüm köpekler aynı türün varyeteleridir.</a:t>
            </a:r>
            <a:endParaRPr lang="en-US" sz="1542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03" y="2231033"/>
            <a:ext cx="6817122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Küçük Irk Köpeklerin Avantajları</a:t>
            </a:r>
            <a:endParaRPr lang="en-US" sz="3667" dirty="0"/>
          </a:p>
        </p:txBody>
      </p:sp>
      <p:sp>
        <p:nvSpPr>
          <p:cNvPr id="3" name="Text 1"/>
          <p:cNvSpPr/>
          <p:nvPr/>
        </p:nvSpPr>
        <p:spPr>
          <a:xfrm>
            <a:off x="698104" y="3316288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Kolay Taşıma</a:t>
            </a:r>
            <a:endParaRPr lang="en-US" sz="1833" dirty="0"/>
          </a:p>
        </p:txBody>
      </p:sp>
      <p:sp>
        <p:nvSpPr>
          <p:cNvPr id="4" name="Text 2"/>
          <p:cNvSpPr/>
          <p:nvPr/>
        </p:nvSpPr>
        <p:spPr>
          <a:xfrm>
            <a:off x="698103" y="3809008"/>
            <a:ext cx="3273822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Küçük ırklar her yere götürülmesi ve muhafaza edilmesi kolaydır.</a:t>
            </a:r>
            <a:endParaRPr lang="en-US" sz="1542" dirty="0"/>
          </a:p>
        </p:txBody>
      </p:sp>
      <p:sp>
        <p:nvSpPr>
          <p:cNvPr id="5" name="Text 3"/>
          <p:cNvSpPr/>
          <p:nvPr/>
        </p:nvSpPr>
        <p:spPr>
          <a:xfrm>
            <a:off x="4464845" y="3316288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Seyahat Kolaylığı</a:t>
            </a:r>
            <a:endParaRPr lang="en-US" sz="1833" dirty="0"/>
          </a:p>
        </p:txBody>
      </p:sp>
      <p:sp>
        <p:nvSpPr>
          <p:cNvPr id="6" name="Text 4"/>
          <p:cNvSpPr/>
          <p:nvPr/>
        </p:nvSpPr>
        <p:spPr>
          <a:xfrm>
            <a:off x="4464844" y="3809008"/>
            <a:ext cx="3273822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8 kilo altındaki köpekler uçak kabininde seyahat edebilir.</a:t>
            </a:r>
            <a:endParaRPr lang="en-US" sz="1542" dirty="0"/>
          </a:p>
        </p:txBody>
      </p:sp>
      <p:sp>
        <p:nvSpPr>
          <p:cNvPr id="7" name="Text 5"/>
          <p:cNvSpPr/>
          <p:nvPr/>
        </p:nvSpPr>
        <p:spPr>
          <a:xfrm>
            <a:off x="8231585" y="3316288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Ekonomik Bakım</a:t>
            </a:r>
            <a:endParaRPr lang="en-US" sz="1833" dirty="0"/>
          </a:p>
        </p:txBody>
      </p:sp>
      <p:sp>
        <p:nvSpPr>
          <p:cNvPr id="8" name="Text 6"/>
          <p:cNvSpPr/>
          <p:nvPr/>
        </p:nvSpPr>
        <p:spPr>
          <a:xfrm>
            <a:off x="8231584" y="3809008"/>
            <a:ext cx="3273822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Beslenme ve bakım masrafları büyük ırklara göre daha düşüktür.</a:t>
            </a:r>
            <a:endParaRPr lang="en-US" sz="1542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8104" y="1142802"/>
            <a:ext cx="6223794" cy="11733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Büyük Irk Köpeklerin Özellikleri</a:t>
            </a:r>
            <a:endParaRPr lang="en-US" sz="3667" dirty="0"/>
          </a:p>
        </p:txBody>
      </p:sp>
      <p:sp>
        <p:nvSpPr>
          <p:cNvPr id="4" name="Shape 1"/>
          <p:cNvSpPr/>
          <p:nvPr/>
        </p:nvSpPr>
        <p:spPr>
          <a:xfrm>
            <a:off x="698103" y="2615307"/>
            <a:ext cx="3012182" cy="1769368"/>
          </a:xfrm>
          <a:prstGeom prst="roundRect">
            <a:avLst>
              <a:gd name="adj" fmla="val 1691"/>
            </a:avLst>
          </a:prstGeom>
          <a:solidFill>
            <a:srgbClr val="315251"/>
          </a:solidFill>
          <a:ln/>
        </p:spPr>
      </p:sp>
      <p:sp>
        <p:nvSpPr>
          <p:cNvPr id="5" name="Text 2"/>
          <p:cNvSpPr/>
          <p:nvPr/>
        </p:nvSpPr>
        <p:spPr>
          <a:xfrm>
            <a:off x="897533" y="2814737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Egzersiz İhtiyacı</a:t>
            </a:r>
            <a:endParaRPr lang="en-US" sz="1833" dirty="0"/>
          </a:p>
        </p:txBody>
      </p:sp>
      <p:sp>
        <p:nvSpPr>
          <p:cNvPr id="6" name="Text 3"/>
          <p:cNvSpPr/>
          <p:nvPr/>
        </p:nvSpPr>
        <p:spPr>
          <a:xfrm>
            <a:off x="897533" y="3227685"/>
            <a:ext cx="2613323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Büyük ırk köpekler daha fazla egzersiz ve aktivite gerektirir.</a:t>
            </a:r>
            <a:endParaRPr lang="en-US" sz="1542" dirty="0"/>
          </a:p>
        </p:txBody>
      </p:sp>
      <p:sp>
        <p:nvSpPr>
          <p:cNvPr id="7" name="Shape 4"/>
          <p:cNvSpPr/>
          <p:nvPr/>
        </p:nvSpPr>
        <p:spPr>
          <a:xfrm>
            <a:off x="3909715" y="2615307"/>
            <a:ext cx="3012182" cy="1769368"/>
          </a:xfrm>
          <a:prstGeom prst="roundRect">
            <a:avLst>
              <a:gd name="adj" fmla="val 1691"/>
            </a:avLst>
          </a:prstGeom>
          <a:solidFill>
            <a:srgbClr val="315251"/>
          </a:solidFill>
          <a:ln/>
        </p:spPr>
      </p:sp>
      <p:sp>
        <p:nvSpPr>
          <p:cNvPr id="8" name="Text 5"/>
          <p:cNvSpPr/>
          <p:nvPr/>
        </p:nvSpPr>
        <p:spPr>
          <a:xfrm>
            <a:off x="4109145" y="2814737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Bakım Gereksinimleri</a:t>
            </a:r>
            <a:endParaRPr lang="en-US" sz="1833" dirty="0"/>
          </a:p>
        </p:txBody>
      </p:sp>
      <p:sp>
        <p:nvSpPr>
          <p:cNvPr id="9" name="Text 6"/>
          <p:cNvSpPr/>
          <p:nvPr/>
        </p:nvSpPr>
        <p:spPr>
          <a:xfrm>
            <a:off x="4109144" y="3227685"/>
            <a:ext cx="2613323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Daha fazla bakım ve özel muhafaza koşulları isterler.</a:t>
            </a:r>
            <a:endParaRPr lang="en-US" sz="1542" dirty="0"/>
          </a:p>
        </p:txBody>
      </p:sp>
      <p:sp>
        <p:nvSpPr>
          <p:cNvPr id="10" name="Shape 7"/>
          <p:cNvSpPr/>
          <p:nvPr/>
        </p:nvSpPr>
        <p:spPr>
          <a:xfrm>
            <a:off x="698104" y="4584106"/>
            <a:ext cx="6223794" cy="1130994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11" name="Text 8"/>
          <p:cNvSpPr/>
          <p:nvPr/>
        </p:nvSpPr>
        <p:spPr>
          <a:xfrm>
            <a:off x="897533" y="4783535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Planlı Yaşam</a:t>
            </a:r>
            <a:endParaRPr lang="en-US" sz="1833" dirty="0"/>
          </a:p>
        </p:txBody>
      </p:sp>
      <p:sp>
        <p:nvSpPr>
          <p:cNvPr id="12" name="Text 9"/>
          <p:cNvSpPr/>
          <p:nvPr/>
        </p:nvSpPr>
        <p:spPr>
          <a:xfrm>
            <a:off x="897533" y="5196482"/>
            <a:ext cx="5824934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Doberman gibi büyük ırklar düzenli egzersiz programı gerektirir.</a:t>
            </a:r>
            <a:endParaRPr lang="en-US" sz="1542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70103" y="1487984"/>
            <a:ext cx="4693742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Yaygın Yanılgılar</a:t>
            </a:r>
            <a:endParaRPr lang="en-US" sz="3667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104" y="2373809"/>
            <a:ext cx="468709" cy="46870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270103" y="3041948"/>
            <a:ext cx="1875135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Ev Büyüklüğü</a:t>
            </a:r>
            <a:endParaRPr lang="en-US" sz="1833" dirty="0"/>
          </a:p>
        </p:txBody>
      </p:sp>
      <p:sp>
        <p:nvSpPr>
          <p:cNvPr id="6" name="Text 2"/>
          <p:cNvSpPr/>
          <p:nvPr/>
        </p:nvSpPr>
        <p:spPr>
          <a:xfrm>
            <a:off x="5270103" y="3454896"/>
            <a:ext cx="1875135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Köpeğin mutluluğu evin büyüklüğüne bağlı değildir. Köpekler için önemli olan sahibiyle birlikte olmaktır.</a:t>
            </a:r>
            <a:endParaRPr lang="en-US" sz="1542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4383" y="2373809"/>
            <a:ext cx="468709" cy="46870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44383" y="3041948"/>
            <a:ext cx="1875135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Statü Sembolü</a:t>
            </a:r>
            <a:endParaRPr lang="en-US" sz="1833" dirty="0"/>
          </a:p>
        </p:txBody>
      </p:sp>
      <p:sp>
        <p:nvSpPr>
          <p:cNvPr id="9" name="Text 4"/>
          <p:cNvSpPr/>
          <p:nvPr/>
        </p:nvSpPr>
        <p:spPr>
          <a:xfrm>
            <a:off x="7444383" y="3454896"/>
            <a:ext cx="1875135" cy="1595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Köpek bir aksesuar veya statü sembolü değildir. Bu algılardan uzak durmak gerekir.</a:t>
            </a:r>
            <a:endParaRPr lang="en-US" sz="1542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8663" y="2373809"/>
            <a:ext cx="468808" cy="46880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618663" y="3042047"/>
            <a:ext cx="1875234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Egzersiz Yanılgısı</a:t>
            </a:r>
            <a:endParaRPr lang="en-US" sz="1833" dirty="0"/>
          </a:p>
        </p:txBody>
      </p:sp>
      <p:sp>
        <p:nvSpPr>
          <p:cNvPr id="12" name="Text 6"/>
          <p:cNvSpPr/>
          <p:nvPr/>
        </p:nvSpPr>
        <p:spPr>
          <a:xfrm>
            <a:off x="9618663" y="3454995"/>
            <a:ext cx="1875234" cy="1595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Küçük ırkların da egzersize ihtiyacı vardır, sadece büyük ırklara göre daha azdır.</a:t>
            </a:r>
            <a:endParaRPr lang="en-US" sz="1542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232" y="627559"/>
            <a:ext cx="4156273" cy="519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83"/>
              </a:lnSpc>
            </a:pPr>
            <a:r>
              <a:rPr lang="en-US" sz="32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Seçim Kriterleri</a:t>
            </a:r>
            <a:endParaRPr lang="en-US" sz="3250" dirty="0"/>
          </a:p>
        </p:txBody>
      </p:sp>
      <p:sp>
        <p:nvSpPr>
          <p:cNvPr id="4" name="Shape 1"/>
          <p:cNvSpPr/>
          <p:nvPr/>
        </p:nvSpPr>
        <p:spPr>
          <a:xfrm>
            <a:off x="873621" y="1411982"/>
            <a:ext cx="19050" cy="4818459"/>
          </a:xfrm>
          <a:prstGeom prst="roundRect">
            <a:avLst>
              <a:gd name="adj" fmla="val 139090"/>
            </a:avLst>
          </a:prstGeom>
          <a:solidFill>
            <a:srgbClr val="4A6B6A"/>
          </a:solidFill>
          <a:ln/>
        </p:spPr>
      </p:sp>
      <p:sp>
        <p:nvSpPr>
          <p:cNvPr id="5" name="Shape 2"/>
          <p:cNvSpPr/>
          <p:nvPr/>
        </p:nvSpPr>
        <p:spPr>
          <a:xfrm>
            <a:off x="1062782" y="1799729"/>
            <a:ext cx="618232" cy="19050"/>
          </a:xfrm>
          <a:prstGeom prst="roundRect">
            <a:avLst>
              <a:gd name="adj" fmla="val 139090"/>
            </a:avLst>
          </a:prstGeom>
          <a:solidFill>
            <a:srgbClr val="4A6B6A"/>
          </a:solidFill>
          <a:ln/>
        </p:spPr>
      </p:sp>
      <p:sp>
        <p:nvSpPr>
          <p:cNvPr id="6" name="Shape 3"/>
          <p:cNvSpPr/>
          <p:nvPr/>
        </p:nvSpPr>
        <p:spPr>
          <a:xfrm>
            <a:off x="684461" y="1610619"/>
            <a:ext cx="397371" cy="397371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7" name="Text 4"/>
          <p:cNvSpPr/>
          <p:nvPr/>
        </p:nvSpPr>
        <p:spPr>
          <a:xfrm>
            <a:off x="838944" y="1684635"/>
            <a:ext cx="88305" cy="249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58"/>
              </a:lnSpc>
            </a:pPr>
            <a:r>
              <a:rPr lang="en-US" sz="19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</a:t>
            </a:r>
            <a:endParaRPr lang="en-US" sz="1958" dirty="0"/>
          </a:p>
        </p:txBody>
      </p:sp>
      <p:sp>
        <p:nvSpPr>
          <p:cNvPr id="8" name="Text 5"/>
          <p:cNvSpPr/>
          <p:nvPr/>
        </p:nvSpPr>
        <p:spPr>
          <a:xfrm>
            <a:off x="1854597" y="1588592"/>
            <a:ext cx="2078137" cy="259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25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Yaşam Tarzı</a:t>
            </a:r>
            <a:endParaRPr lang="en-US" sz="1625" dirty="0"/>
          </a:p>
        </p:txBody>
      </p:sp>
      <p:sp>
        <p:nvSpPr>
          <p:cNvPr id="9" name="Text 6"/>
          <p:cNvSpPr/>
          <p:nvPr/>
        </p:nvSpPr>
        <p:spPr>
          <a:xfrm>
            <a:off x="1854597" y="1954312"/>
            <a:ext cx="5147171" cy="2825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375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Günlük rutininiz ve köpeğe ayırabileceğiniz zaman önemlidir.</a:t>
            </a:r>
            <a:endParaRPr lang="en-US" sz="1375" dirty="0"/>
          </a:p>
        </p:txBody>
      </p:sp>
      <p:sp>
        <p:nvSpPr>
          <p:cNvPr id="10" name="Shape 7"/>
          <p:cNvSpPr/>
          <p:nvPr/>
        </p:nvSpPr>
        <p:spPr>
          <a:xfrm>
            <a:off x="1062782" y="2977853"/>
            <a:ext cx="618232" cy="19050"/>
          </a:xfrm>
          <a:prstGeom prst="roundRect">
            <a:avLst>
              <a:gd name="adj" fmla="val 139090"/>
            </a:avLst>
          </a:prstGeom>
          <a:solidFill>
            <a:srgbClr val="4A6B6A"/>
          </a:solidFill>
          <a:ln/>
        </p:spPr>
      </p:sp>
      <p:sp>
        <p:nvSpPr>
          <p:cNvPr id="11" name="Shape 8"/>
          <p:cNvSpPr/>
          <p:nvPr/>
        </p:nvSpPr>
        <p:spPr>
          <a:xfrm>
            <a:off x="684461" y="2788742"/>
            <a:ext cx="397371" cy="397371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12" name="Text 9"/>
          <p:cNvSpPr/>
          <p:nvPr/>
        </p:nvSpPr>
        <p:spPr>
          <a:xfrm>
            <a:off x="816323" y="2862758"/>
            <a:ext cx="133648" cy="249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58"/>
              </a:lnSpc>
            </a:pPr>
            <a:r>
              <a:rPr lang="en-US" sz="19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lang="en-US" sz="1958" dirty="0"/>
          </a:p>
        </p:txBody>
      </p:sp>
      <p:sp>
        <p:nvSpPr>
          <p:cNvPr id="13" name="Text 10"/>
          <p:cNvSpPr/>
          <p:nvPr/>
        </p:nvSpPr>
        <p:spPr>
          <a:xfrm>
            <a:off x="1854597" y="2766715"/>
            <a:ext cx="2078137" cy="259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25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Seyahat Sıklığı</a:t>
            </a:r>
            <a:endParaRPr lang="en-US" sz="1625" dirty="0"/>
          </a:p>
        </p:txBody>
      </p:sp>
      <p:sp>
        <p:nvSpPr>
          <p:cNvPr id="14" name="Text 11"/>
          <p:cNvSpPr/>
          <p:nvPr/>
        </p:nvSpPr>
        <p:spPr>
          <a:xfrm>
            <a:off x="1854597" y="3132435"/>
            <a:ext cx="5147171" cy="565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375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Sık seyahat ediyorsanız ve köpeğinizi yanınızda götürmek istiyorsanız küçük ırk avantajlıdır.</a:t>
            </a:r>
            <a:endParaRPr lang="en-US" sz="1375" dirty="0"/>
          </a:p>
        </p:txBody>
      </p:sp>
      <p:sp>
        <p:nvSpPr>
          <p:cNvPr id="15" name="Shape 12"/>
          <p:cNvSpPr/>
          <p:nvPr/>
        </p:nvSpPr>
        <p:spPr>
          <a:xfrm>
            <a:off x="1062782" y="4438551"/>
            <a:ext cx="618232" cy="19050"/>
          </a:xfrm>
          <a:prstGeom prst="roundRect">
            <a:avLst>
              <a:gd name="adj" fmla="val 139090"/>
            </a:avLst>
          </a:prstGeom>
          <a:solidFill>
            <a:srgbClr val="4A6B6A"/>
          </a:solidFill>
          <a:ln/>
        </p:spPr>
      </p:sp>
      <p:sp>
        <p:nvSpPr>
          <p:cNvPr id="16" name="Shape 13"/>
          <p:cNvSpPr/>
          <p:nvPr/>
        </p:nvSpPr>
        <p:spPr>
          <a:xfrm>
            <a:off x="684461" y="4249440"/>
            <a:ext cx="397371" cy="397371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17" name="Text 14"/>
          <p:cNvSpPr/>
          <p:nvPr/>
        </p:nvSpPr>
        <p:spPr>
          <a:xfrm>
            <a:off x="815231" y="4323457"/>
            <a:ext cx="135732" cy="249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58"/>
              </a:lnSpc>
            </a:pPr>
            <a:r>
              <a:rPr lang="en-US" sz="19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</a:t>
            </a:r>
            <a:endParaRPr lang="en-US" sz="1958" dirty="0"/>
          </a:p>
        </p:txBody>
      </p:sp>
      <p:sp>
        <p:nvSpPr>
          <p:cNvPr id="18" name="Text 15"/>
          <p:cNvSpPr/>
          <p:nvPr/>
        </p:nvSpPr>
        <p:spPr>
          <a:xfrm>
            <a:off x="1854597" y="4227413"/>
            <a:ext cx="2078137" cy="259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25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Egzersiz Planları</a:t>
            </a:r>
            <a:endParaRPr lang="en-US" sz="1625" dirty="0"/>
          </a:p>
        </p:txBody>
      </p:sp>
      <p:sp>
        <p:nvSpPr>
          <p:cNvPr id="19" name="Text 16"/>
          <p:cNvSpPr/>
          <p:nvPr/>
        </p:nvSpPr>
        <p:spPr>
          <a:xfrm>
            <a:off x="1854597" y="4593133"/>
            <a:ext cx="5147171" cy="2825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375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Egzersiz rutinleriniz büyük bir ırkı idare edebilecek seviyede mi?</a:t>
            </a:r>
            <a:endParaRPr lang="en-US" sz="1375" dirty="0"/>
          </a:p>
        </p:txBody>
      </p:sp>
      <p:sp>
        <p:nvSpPr>
          <p:cNvPr id="20" name="Shape 17"/>
          <p:cNvSpPr/>
          <p:nvPr/>
        </p:nvSpPr>
        <p:spPr>
          <a:xfrm>
            <a:off x="1062782" y="5616674"/>
            <a:ext cx="618232" cy="19050"/>
          </a:xfrm>
          <a:prstGeom prst="roundRect">
            <a:avLst>
              <a:gd name="adj" fmla="val 139090"/>
            </a:avLst>
          </a:prstGeom>
          <a:solidFill>
            <a:srgbClr val="4A6B6A"/>
          </a:solidFill>
          <a:ln/>
        </p:spPr>
      </p:sp>
      <p:sp>
        <p:nvSpPr>
          <p:cNvPr id="21" name="Shape 18"/>
          <p:cNvSpPr/>
          <p:nvPr/>
        </p:nvSpPr>
        <p:spPr>
          <a:xfrm>
            <a:off x="684461" y="5427564"/>
            <a:ext cx="397371" cy="397371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22" name="Text 19"/>
          <p:cNvSpPr/>
          <p:nvPr/>
        </p:nvSpPr>
        <p:spPr>
          <a:xfrm>
            <a:off x="819795" y="5501581"/>
            <a:ext cx="126703" cy="249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58"/>
              </a:lnSpc>
            </a:pPr>
            <a:r>
              <a:rPr lang="en-US" sz="19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4</a:t>
            </a:r>
            <a:endParaRPr lang="en-US" sz="1958" dirty="0"/>
          </a:p>
        </p:txBody>
      </p:sp>
      <p:sp>
        <p:nvSpPr>
          <p:cNvPr id="23" name="Text 20"/>
          <p:cNvSpPr/>
          <p:nvPr/>
        </p:nvSpPr>
        <p:spPr>
          <a:xfrm>
            <a:off x="1854597" y="5405537"/>
            <a:ext cx="2078137" cy="259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25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Barınma Koşulları</a:t>
            </a:r>
            <a:endParaRPr lang="en-US" sz="1625" dirty="0"/>
          </a:p>
        </p:txBody>
      </p:sp>
      <p:sp>
        <p:nvSpPr>
          <p:cNvPr id="24" name="Text 21"/>
          <p:cNvSpPr/>
          <p:nvPr/>
        </p:nvSpPr>
        <p:spPr>
          <a:xfrm>
            <a:off x="1854597" y="5771257"/>
            <a:ext cx="5147171" cy="2825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375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Yaşam alanınız ve çevreniz hangi ırka daha uygun?</a:t>
            </a:r>
            <a:endParaRPr lang="en-US" sz="1375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03" y="599480"/>
            <a:ext cx="4693742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Sonuç: Doğru Seçim</a:t>
            </a:r>
            <a:endParaRPr lang="en-US" sz="3667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012" y="1585120"/>
            <a:ext cx="1335882" cy="113099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352800" y="2090837"/>
            <a:ext cx="88305" cy="398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125"/>
              </a:lnSpc>
            </a:pPr>
            <a:r>
              <a:rPr lang="en-US" sz="19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</a:t>
            </a:r>
            <a:endParaRPr lang="en-US" sz="1958" dirty="0"/>
          </a:p>
        </p:txBody>
      </p:sp>
      <p:sp>
        <p:nvSpPr>
          <p:cNvPr id="5" name="Text 2"/>
          <p:cNvSpPr/>
          <p:nvPr/>
        </p:nvSpPr>
        <p:spPr>
          <a:xfrm>
            <a:off x="4264323" y="1784549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Mutlu Birliktelik</a:t>
            </a:r>
            <a:endParaRPr lang="en-US" sz="1833" dirty="0"/>
          </a:p>
        </p:txBody>
      </p:sp>
      <p:sp>
        <p:nvSpPr>
          <p:cNvPr id="6" name="Text 3"/>
          <p:cNvSpPr/>
          <p:nvPr/>
        </p:nvSpPr>
        <p:spPr>
          <a:xfrm>
            <a:off x="4264323" y="2197497"/>
            <a:ext cx="4673501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Sizin ve köpeğinizin mutluluğu en önemli faktördür.</a:t>
            </a:r>
            <a:endParaRPr lang="en-US" sz="1542" dirty="0"/>
          </a:p>
        </p:txBody>
      </p:sp>
      <p:sp>
        <p:nvSpPr>
          <p:cNvPr id="7" name="Shape 4"/>
          <p:cNvSpPr/>
          <p:nvPr/>
        </p:nvSpPr>
        <p:spPr>
          <a:xfrm>
            <a:off x="4114701" y="2728318"/>
            <a:ext cx="7329388" cy="12700"/>
          </a:xfrm>
          <a:prstGeom prst="roundRect">
            <a:avLst>
              <a:gd name="adj" fmla="val 235611"/>
            </a:avLst>
          </a:prstGeom>
          <a:solidFill>
            <a:srgbClr val="4A6B6A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71" y="2765921"/>
            <a:ext cx="2671862" cy="113099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330079" y="3131940"/>
            <a:ext cx="133648" cy="398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125"/>
              </a:lnSpc>
            </a:pPr>
            <a:r>
              <a:rPr lang="en-US" sz="19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lang="en-US" sz="1958" dirty="0"/>
          </a:p>
        </p:txBody>
      </p:sp>
      <p:sp>
        <p:nvSpPr>
          <p:cNvPr id="10" name="Text 6"/>
          <p:cNvSpPr/>
          <p:nvPr/>
        </p:nvSpPr>
        <p:spPr>
          <a:xfrm>
            <a:off x="4932363" y="2965351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Yaşam Tarzına Uyum</a:t>
            </a:r>
            <a:endParaRPr lang="en-US" sz="1833" dirty="0"/>
          </a:p>
        </p:txBody>
      </p:sp>
      <p:sp>
        <p:nvSpPr>
          <p:cNvPr id="11" name="Text 7"/>
          <p:cNvSpPr/>
          <p:nvPr/>
        </p:nvSpPr>
        <p:spPr>
          <a:xfrm>
            <a:off x="4932363" y="3378299"/>
            <a:ext cx="4745335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Köpeğiniz günlük yaşamınıza ve rutininize uymalıdır.</a:t>
            </a:r>
            <a:endParaRPr lang="en-US" sz="1542" dirty="0"/>
          </a:p>
        </p:txBody>
      </p:sp>
      <p:sp>
        <p:nvSpPr>
          <p:cNvPr id="12" name="Shape 8"/>
          <p:cNvSpPr/>
          <p:nvPr/>
        </p:nvSpPr>
        <p:spPr>
          <a:xfrm>
            <a:off x="4782741" y="3909119"/>
            <a:ext cx="6661348" cy="12700"/>
          </a:xfrm>
          <a:prstGeom prst="roundRect">
            <a:avLst>
              <a:gd name="adj" fmla="val 235611"/>
            </a:avLst>
          </a:prstGeom>
          <a:solidFill>
            <a:srgbClr val="4A6B6A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032" y="3946724"/>
            <a:ext cx="4007843" cy="1130994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329087" y="4312742"/>
            <a:ext cx="135632" cy="398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125"/>
              </a:lnSpc>
            </a:pPr>
            <a:r>
              <a:rPr lang="en-US" sz="19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</a:t>
            </a:r>
            <a:endParaRPr lang="en-US" sz="1958" dirty="0"/>
          </a:p>
        </p:txBody>
      </p:sp>
      <p:sp>
        <p:nvSpPr>
          <p:cNvPr id="15" name="Text 10"/>
          <p:cNvSpPr/>
          <p:nvPr/>
        </p:nvSpPr>
        <p:spPr>
          <a:xfrm>
            <a:off x="5600304" y="4146154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İhtiyaçları Karşılama</a:t>
            </a:r>
            <a:endParaRPr lang="en-US" sz="1833" dirty="0"/>
          </a:p>
        </p:txBody>
      </p:sp>
      <p:sp>
        <p:nvSpPr>
          <p:cNvPr id="16" name="Text 11"/>
          <p:cNvSpPr/>
          <p:nvPr/>
        </p:nvSpPr>
        <p:spPr>
          <a:xfrm>
            <a:off x="5600304" y="4559102"/>
            <a:ext cx="4340126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Köpeğin temel ihtiyaçlarını karşılayabilmelisiniz.</a:t>
            </a:r>
            <a:endParaRPr lang="en-US" sz="1542" dirty="0"/>
          </a:p>
        </p:txBody>
      </p:sp>
      <p:sp>
        <p:nvSpPr>
          <p:cNvPr id="17" name="Shape 12"/>
          <p:cNvSpPr/>
          <p:nvPr/>
        </p:nvSpPr>
        <p:spPr>
          <a:xfrm>
            <a:off x="5450682" y="5089922"/>
            <a:ext cx="5993408" cy="12700"/>
          </a:xfrm>
          <a:prstGeom prst="roundRect">
            <a:avLst>
              <a:gd name="adj" fmla="val 235611"/>
            </a:avLst>
          </a:prstGeom>
          <a:solidFill>
            <a:srgbClr val="4A6B6A"/>
          </a:solidFill>
          <a:ln/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091" y="5127526"/>
            <a:ext cx="5343823" cy="1130994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333552" y="5493545"/>
            <a:ext cx="126703" cy="398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125"/>
              </a:lnSpc>
            </a:pPr>
            <a:r>
              <a:rPr lang="en-US" sz="19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4</a:t>
            </a:r>
            <a:endParaRPr lang="en-US" sz="1958" dirty="0"/>
          </a:p>
        </p:txBody>
      </p:sp>
      <p:sp>
        <p:nvSpPr>
          <p:cNvPr id="20" name="Text 14"/>
          <p:cNvSpPr/>
          <p:nvPr/>
        </p:nvSpPr>
        <p:spPr>
          <a:xfrm>
            <a:off x="6268344" y="5326956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Sevgi ve Bağlılık</a:t>
            </a:r>
            <a:endParaRPr lang="en-US" sz="1833" dirty="0"/>
          </a:p>
        </p:txBody>
      </p:sp>
      <p:sp>
        <p:nvSpPr>
          <p:cNvPr id="21" name="Text 15"/>
          <p:cNvSpPr/>
          <p:nvPr/>
        </p:nvSpPr>
        <p:spPr>
          <a:xfrm>
            <a:off x="6268344" y="5739904"/>
            <a:ext cx="4501753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Irk fark etmeksizin, tüm köpekler sevgi ve ilgi ister.</a:t>
            </a:r>
            <a:endParaRPr lang="en-US" sz="1542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E14DD0A-9B35-81D7-3E77-08E45EE26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974" y="-78308"/>
            <a:ext cx="6639853" cy="1280890"/>
          </a:xfrm>
        </p:spPr>
        <p:txBody>
          <a:bodyPr>
            <a:normAutofit/>
          </a:bodyPr>
          <a:lstStyle/>
          <a:p>
            <a:r>
              <a:rPr lang="tr-TR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 yaşamına uygun ırklar …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775919D-1C25-0B53-120F-C2742BC0F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01767" y="1165934"/>
            <a:ext cx="4313864" cy="3777622"/>
          </a:xfrm>
        </p:spPr>
        <p:txBody>
          <a:bodyPr>
            <a:normAutofit fontScale="92500"/>
          </a:bodyPr>
          <a:lstStyle/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Shih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tzu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Poodle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Pug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Maltese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tr-TR" sz="1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Papillon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Pomeranian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1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Chihuahua</a:t>
            </a:r>
            <a:endParaRPr lang="tr-TR" sz="1800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Schnauzer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7262D7F-55F1-CC0A-6C0A-47599C51F8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88487" y="1002078"/>
            <a:ext cx="3195961" cy="1629034"/>
          </a:xfrm>
        </p:spPr>
        <p:txBody>
          <a:bodyPr>
            <a:normAutofit fontScale="92500"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Golden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retriever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Labrador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retriever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Alman çoban köpekleri 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Amerikan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bully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471F1B8-6859-68BD-00FB-D19913B38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95961" cy="2130641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B8FB141-D3D9-0108-773A-AAA091702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3600"/>
            <a:ext cx="3195961" cy="1997476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6D52FFE-AA0B-0560-A842-E38604827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6039" y="0"/>
            <a:ext cx="3195961" cy="1730384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B68439DE-ACE3-0AD9-1129-9BA265925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31075"/>
            <a:ext cx="3195961" cy="2130641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6ACC1EFD-791E-EDA1-7AC7-15564AB50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0957" y="4993089"/>
            <a:ext cx="2795969" cy="1864911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903F606F-12E7-98C6-7DB4-BC32E8FA21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6927" y="4992265"/>
            <a:ext cx="2023000" cy="1865735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508EFB51-317D-7344-897B-140EDBE06D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236"/>
          <a:stretch/>
        </p:blipFill>
        <p:spPr>
          <a:xfrm>
            <a:off x="9729927" y="4992264"/>
            <a:ext cx="2456151" cy="1865735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ECE5BECB-5B1C-1ACD-3BBB-C28B33E99D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9708" y="2698516"/>
            <a:ext cx="2286370" cy="228637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A83E45A7-288C-BD9E-E55C-B75A6FB512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0957" y="2854245"/>
            <a:ext cx="2130641" cy="2130641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592E3AA8-747F-E8E3-B8C6-00A253D924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1598" y="3429000"/>
            <a:ext cx="2766020" cy="1555886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6F650A97-BF0B-7501-FC39-9A84CFDF59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64742" y="1687706"/>
            <a:ext cx="2095500" cy="1743075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19ACCEFD-BE83-A456-399B-06469CD0D4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29881" y="4984886"/>
            <a:ext cx="1881076" cy="19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54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03" y="2231033"/>
            <a:ext cx="4693742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Yeni Sosyal Çevre</a:t>
            </a:r>
            <a:endParaRPr lang="en-US" sz="3667" dirty="0"/>
          </a:p>
        </p:txBody>
      </p:sp>
      <p:sp>
        <p:nvSpPr>
          <p:cNvPr id="3" name="Text 1"/>
          <p:cNvSpPr/>
          <p:nvPr/>
        </p:nvSpPr>
        <p:spPr>
          <a:xfrm>
            <a:off x="698104" y="3316288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Yeni Tanışıklıklar</a:t>
            </a:r>
            <a:endParaRPr lang="en-US" sz="1833" dirty="0"/>
          </a:p>
        </p:txBody>
      </p:sp>
      <p:sp>
        <p:nvSpPr>
          <p:cNvPr id="4" name="Text 2"/>
          <p:cNvSpPr/>
          <p:nvPr/>
        </p:nvSpPr>
        <p:spPr>
          <a:xfrm>
            <a:off x="698103" y="3809008"/>
            <a:ext cx="3273822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Köpeğinizle gezinti sırasında farklı insanlarla tanışırsınız.</a:t>
            </a:r>
            <a:endParaRPr lang="en-US" sz="1542" dirty="0"/>
          </a:p>
        </p:txBody>
      </p:sp>
      <p:sp>
        <p:nvSpPr>
          <p:cNvPr id="5" name="Text 3"/>
          <p:cNvSpPr/>
          <p:nvPr/>
        </p:nvSpPr>
        <p:spPr>
          <a:xfrm>
            <a:off x="4464845" y="3316288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Tür Dışı İlişkiler</a:t>
            </a:r>
            <a:endParaRPr lang="en-US" sz="1833" dirty="0"/>
          </a:p>
        </p:txBody>
      </p:sp>
      <p:sp>
        <p:nvSpPr>
          <p:cNvPr id="6" name="Text 4"/>
          <p:cNvSpPr/>
          <p:nvPr/>
        </p:nvSpPr>
        <p:spPr>
          <a:xfrm>
            <a:off x="4464844" y="3809008"/>
            <a:ext cx="3273822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Köpekle birlikte olmak size çok şey öğretir.</a:t>
            </a:r>
            <a:endParaRPr lang="en-US" sz="1542" dirty="0"/>
          </a:p>
        </p:txBody>
      </p:sp>
      <p:sp>
        <p:nvSpPr>
          <p:cNvPr id="7" name="Text 5"/>
          <p:cNvSpPr/>
          <p:nvPr/>
        </p:nvSpPr>
        <p:spPr>
          <a:xfrm>
            <a:off x="8231585" y="3316288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Farklı Sosyal Algı</a:t>
            </a:r>
            <a:endParaRPr lang="en-US" sz="1833" dirty="0"/>
          </a:p>
        </p:txBody>
      </p:sp>
      <p:sp>
        <p:nvSpPr>
          <p:cNvPr id="8" name="Text 6"/>
          <p:cNvSpPr/>
          <p:nvPr/>
        </p:nvSpPr>
        <p:spPr>
          <a:xfrm>
            <a:off x="8231584" y="3809008"/>
            <a:ext cx="3273822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Yeni bir sosyal oluşuma dahil olursunuz.</a:t>
            </a:r>
            <a:endParaRPr lang="en-US" sz="1542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şlık 6">
            <a:extLst>
              <a:ext uri="{FF2B5EF4-FFF2-40B4-BE49-F238E27FC236}">
                <a16:creationId xmlns:a16="http://schemas.microsoft.com/office/drawing/2014/main" id="{9F7808F8-9A87-526E-21CF-698E7EC00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9896" y="384410"/>
            <a:ext cx="4423302" cy="1280890"/>
          </a:xfrm>
        </p:spPr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Tüy sorunu !!!</a:t>
            </a:r>
          </a:p>
        </p:txBody>
      </p:sp>
      <p:sp>
        <p:nvSpPr>
          <p:cNvPr id="8" name="İçerik Yer Tutucusu 7">
            <a:extLst>
              <a:ext uri="{FF2B5EF4-FFF2-40B4-BE49-F238E27FC236}">
                <a16:creationId xmlns:a16="http://schemas.microsoft.com/office/drawing/2014/main" id="{E1310005-C08D-A40E-66EC-E3694C4F7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139" y="1361235"/>
            <a:ext cx="3199032" cy="3777622"/>
          </a:xfrm>
        </p:spPr>
        <p:txBody>
          <a:bodyPr>
            <a:normAutofit/>
          </a:bodyPr>
          <a:lstStyle/>
          <a:p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Poddle</a:t>
            </a: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Maltese</a:t>
            </a: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Shih-tzu</a:t>
            </a: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Schnauzer</a:t>
            </a: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Yorkshire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terrier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Kerry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terrier</a:t>
            </a: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02634192-15D2-C494-796A-6BEAE4F6C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4843"/>
            <a:ext cx="2028825" cy="2257425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DEAC572C-7B3B-A4BA-D557-29DED520EE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32" r="24494"/>
          <a:stretch/>
        </p:blipFill>
        <p:spPr>
          <a:xfrm>
            <a:off x="0" y="3482268"/>
            <a:ext cx="2028825" cy="1670449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1E0E7471-E4C9-AAC9-E9A0-F8ED414DC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52717"/>
            <a:ext cx="2450237" cy="1706332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C0771067-D45A-7E8C-C97B-B4DA1CA661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48" r="9351"/>
          <a:stretch/>
        </p:blipFill>
        <p:spPr>
          <a:xfrm>
            <a:off x="2450237" y="5149048"/>
            <a:ext cx="2689934" cy="1708952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AAAC1475-FA7E-D66A-5953-30B7196AE0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8378" y="0"/>
            <a:ext cx="4243622" cy="2849732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106327FB-E649-E62F-5EDF-B474C2CEB5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347" r="9877"/>
          <a:stretch/>
        </p:blipFill>
        <p:spPr>
          <a:xfrm>
            <a:off x="8596425" y="3693111"/>
            <a:ext cx="3595576" cy="3164889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FC48EAE4-4A5D-F45E-2C6E-8376CCD01C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0171" y="4572001"/>
            <a:ext cx="345084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373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1127C7F-6E70-5072-90CC-3B4BA31F6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Bunlar dışında;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0842356-184A-06F8-0AC1-69CDE49758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Yavru mu, yetişkin mi?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Saf mı, melez mi?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Pet mi</a:t>
            </a:r>
            <a:r>
              <a:rPr lang="tr-TR">
                <a:latin typeface="Arial" panose="020B0604020202020204" pitchFamily="34" charset="0"/>
                <a:cs typeface="Arial" panose="020B0604020202020204" pitchFamily="34" charset="0"/>
              </a:rPr>
              <a:t>, görev mi?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Nereden?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Kimden?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Vb.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7DB05C5-48B1-BF9B-3EC8-972F6E4C805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5075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03" y="1046957"/>
            <a:ext cx="4693742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Barınak Köpekleri</a:t>
            </a:r>
            <a:endParaRPr lang="en-US" sz="3667" dirty="0"/>
          </a:p>
        </p:txBody>
      </p:sp>
      <p:sp>
        <p:nvSpPr>
          <p:cNvPr id="3" name="Text 1"/>
          <p:cNvSpPr/>
          <p:nvPr/>
        </p:nvSpPr>
        <p:spPr>
          <a:xfrm>
            <a:off x="1560810" y="2456557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Sağlık Avantajı</a:t>
            </a:r>
            <a:endParaRPr lang="en-US" sz="1833" dirty="0"/>
          </a:p>
        </p:txBody>
      </p:sp>
      <p:sp>
        <p:nvSpPr>
          <p:cNvPr id="4" name="Text 2"/>
          <p:cNvSpPr/>
          <p:nvPr/>
        </p:nvSpPr>
        <p:spPr>
          <a:xfrm>
            <a:off x="698104" y="2869506"/>
            <a:ext cx="3209528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Melez köpekler genellikle daha dayanıklı ve dirençlidir.</a:t>
            </a:r>
            <a:endParaRPr lang="en-US" sz="1542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776" y="2032595"/>
            <a:ext cx="3778448" cy="377844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291336" y="2640410"/>
            <a:ext cx="88305" cy="398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</a:t>
            </a:r>
            <a:endParaRPr lang="en-US" sz="1958" dirty="0"/>
          </a:p>
        </p:txBody>
      </p:sp>
      <p:sp>
        <p:nvSpPr>
          <p:cNvPr id="7" name="Text 4"/>
          <p:cNvSpPr/>
          <p:nvPr/>
        </p:nvSpPr>
        <p:spPr>
          <a:xfrm>
            <a:off x="8284370" y="2296915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Hastalık Riski Azalır</a:t>
            </a:r>
            <a:endParaRPr lang="en-US" sz="1833" dirty="0"/>
          </a:p>
        </p:txBody>
      </p:sp>
      <p:sp>
        <p:nvSpPr>
          <p:cNvPr id="8" name="Text 5"/>
          <p:cNvSpPr/>
          <p:nvPr/>
        </p:nvSpPr>
        <p:spPr>
          <a:xfrm>
            <a:off x="8284369" y="2709863"/>
            <a:ext cx="3209528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Saf ırkların taşıdığı genetik hastalıklara sahip olma olasılıkları daha düşüktür.</a:t>
            </a:r>
            <a:endParaRPr lang="en-US" sz="1542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776" y="2032595"/>
            <a:ext cx="3778448" cy="377844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111008" y="2961879"/>
            <a:ext cx="133648" cy="398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lang="en-US" sz="1958" dirty="0"/>
          </a:p>
        </p:txBody>
      </p:sp>
      <p:sp>
        <p:nvSpPr>
          <p:cNvPr id="11" name="Text 7"/>
          <p:cNvSpPr/>
          <p:nvPr/>
        </p:nvSpPr>
        <p:spPr>
          <a:xfrm>
            <a:off x="8284370" y="4495305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Çeşitli Seçenekler</a:t>
            </a:r>
            <a:endParaRPr lang="en-US" sz="1833" dirty="0"/>
          </a:p>
        </p:txBody>
      </p:sp>
      <p:sp>
        <p:nvSpPr>
          <p:cNvPr id="12" name="Text 8"/>
          <p:cNvSpPr/>
          <p:nvPr/>
        </p:nvSpPr>
        <p:spPr>
          <a:xfrm>
            <a:off x="8284369" y="4908253"/>
            <a:ext cx="3209528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Barınaklarda küçük, orta ve büyük boy köpekler bulunur.</a:t>
            </a:r>
            <a:endParaRPr lang="en-US" sz="1542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776" y="2032595"/>
            <a:ext cx="3778448" cy="377844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6788547" y="4804271"/>
            <a:ext cx="135632" cy="398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</a:t>
            </a:r>
            <a:endParaRPr lang="en-US" sz="1958" dirty="0"/>
          </a:p>
        </p:txBody>
      </p:sp>
      <p:sp>
        <p:nvSpPr>
          <p:cNvPr id="15" name="Text 10"/>
          <p:cNvSpPr/>
          <p:nvPr/>
        </p:nvSpPr>
        <p:spPr>
          <a:xfrm>
            <a:off x="1560810" y="4495305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İkinci Şans</a:t>
            </a:r>
            <a:endParaRPr lang="en-US" sz="1833" dirty="0"/>
          </a:p>
        </p:txBody>
      </p:sp>
      <p:sp>
        <p:nvSpPr>
          <p:cNvPr id="16" name="Text 11"/>
          <p:cNvSpPr/>
          <p:nvPr/>
        </p:nvSpPr>
        <p:spPr>
          <a:xfrm>
            <a:off x="698104" y="4908253"/>
            <a:ext cx="3209528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Barınak köpeklerini sahiplenmek onlara yeni bir hayat şansı verir.</a:t>
            </a:r>
            <a:endParaRPr lang="en-US" sz="1542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776" y="2032595"/>
            <a:ext cx="3778448" cy="3778448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4950619" y="4482803"/>
            <a:ext cx="126703" cy="398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58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4</a:t>
            </a:r>
            <a:endParaRPr lang="en-US" sz="1958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70103" y="1436192"/>
            <a:ext cx="4693742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Tolerans Geliştirmek</a:t>
            </a:r>
            <a:endParaRPr lang="en-US" sz="3667" dirty="0"/>
          </a:p>
        </p:txBody>
      </p:sp>
      <p:sp>
        <p:nvSpPr>
          <p:cNvPr id="4" name="Shape 1"/>
          <p:cNvSpPr/>
          <p:nvPr/>
        </p:nvSpPr>
        <p:spPr>
          <a:xfrm>
            <a:off x="5270103" y="2322017"/>
            <a:ext cx="3012182" cy="1769368"/>
          </a:xfrm>
          <a:prstGeom prst="roundRect">
            <a:avLst>
              <a:gd name="adj" fmla="val 1691"/>
            </a:avLst>
          </a:prstGeom>
          <a:solidFill>
            <a:srgbClr val="315251"/>
          </a:solidFill>
          <a:ln/>
        </p:spPr>
      </p:sp>
      <p:sp>
        <p:nvSpPr>
          <p:cNvPr id="5" name="Text 2"/>
          <p:cNvSpPr/>
          <p:nvPr/>
        </p:nvSpPr>
        <p:spPr>
          <a:xfrm>
            <a:off x="5469533" y="2521446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Titizlik</a:t>
            </a:r>
            <a:endParaRPr lang="en-US" sz="1833" dirty="0"/>
          </a:p>
        </p:txBody>
      </p:sp>
      <p:sp>
        <p:nvSpPr>
          <p:cNvPr id="6" name="Text 3"/>
          <p:cNvSpPr/>
          <p:nvPr/>
        </p:nvSpPr>
        <p:spPr>
          <a:xfrm>
            <a:off x="5469533" y="2934394"/>
            <a:ext cx="2613323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Aşırı titizseniz, tüylere karşı tolerans geliştirmelisiniz.</a:t>
            </a:r>
            <a:endParaRPr lang="en-US" sz="1542" dirty="0"/>
          </a:p>
        </p:txBody>
      </p:sp>
      <p:sp>
        <p:nvSpPr>
          <p:cNvPr id="7" name="Shape 4"/>
          <p:cNvSpPr/>
          <p:nvPr/>
        </p:nvSpPr>
        <p:spPr>
          <a:xfrm>
            <a:off x="8481715" y="2322017"/>
            <a:ext cx="3012182" cy="1769368"/>
          </a:xfrm>
          <a:prstGeom prst="roundRect">
            <a:avLst>
              <a:gd name="adj" fmla="val 1691"/>
            </a:avLst>
          </a:prstGeom>
          <a:solidFill>
            <a:srgbClr val="315251"/>
          </a:solidFill>
          <a:ln/>
        </p:spPr>
      </p:sp>
      <p:sp>
        <p:nvSpPr>
          <p:cNvPr id="8" name="Text 5"/>
          <p:cNvSpPr/>
          <p:nvPr/>
        </p:nvSpPr>
        <p:spPr>
          <a:xfrm>
            <a:off x="8681145" y="2521446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Ev Düzeni</a:t>
            </a:r>
            <a:endParaRPr lang="en-US" sz="1833" dirty="0"/>
          </a:p>
        </p:txBody>
      </p:sp>
      <p:sp>
        <p:nvSpPr>
          <p:cNvPr id="9" name="Text 6"/>
          <p:cNvSpPr/>
          <p:nvPr/>
        </p:nvSpPr>
        <p:spPr>
          <a:xfrm>
            <a:off x="8681144" y="2934394"/>
            <a:ext cx="2613323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Yavru köpek eğitimi sırasında evinizde kazalar olabilir.</a:t>
            </a:r>
            <a:endParaRPr lang="en-US" sz="1542" dirty="0"/>
          </a:p>
        </p:txBody>
      </p:sp>
      <p:sp>
        <p:nvSpPr>
          <p:cNvPr id="10" name="Shape 7"/>
          <p:cNvSpPr/>
          <p:nvPr/>
        </p:nvSpPr>
        <p:spPr>
          <a:xfrm>
            <a:off x="5270104" y="4290815"/>
            <a:ext cx="6223794" cy="1130994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11" name="Text 8"/>
          <p:cNvSpPr/>
          <p:nvPr/>
        </p:nvSpPr>
        <p:spPr>
          <a:xfrm>
            <a:off x="5469533" y="4490245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Değerli Eşyalar</a:t>
            </a:r>
            <a:endParaRPr lang="en-US" sz="1833" dirty="0"/>
          </a:p>
        </p:txBody>
      </p:sp>
      <p:sp>
        <p:nvSpPr>
          <p:cNvPr id="12" name="Text 9"/>
          <p:cNvSpPr/>
          <p:nvPr/>
        </p:nvSpPr>
        <p:spPr>
          <a:xfrm>
            <a:off x="5469533" y="4903192"/>
            <a:ext cx="5824934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Köpeğiniz bazen eşyalarınıza zarar verebilir.</a:t>
            </a:r>
            <a:endParaRPr lang="en-US" sz="1542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49346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8103" y="3358059"/>
            <a:ext cx="4693742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Sağlık Faydaları</a:t>
            </a:r>
            <a:endParaRPr lang="en-US" sz="3667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04" y="4243884"/>
            <a:ext cx="498673" cy="49867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98104" y="4941987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Kan Basıncı</a:t>
            </a:r>
            <a:endParaRPr lang="en-US" sz="1833" dirty="0"/>
          </a:p>
        </p:txBody>
      </p:sp>
      <p:sp>
        <p:nvSpPr>
          <p:cNvPr id="6" name="Text 2"/>
          <p:cNvSpPr/>
          <p:nvPr/>
        </p:nvSpPr>
        <p:spPr>
          <a:xfrm>
            <a:off x="698103" y="5354935"/>
            <a:ext cx="3399135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Köpekle yaşamak kan basıncınızı düzenler.</a:t>
            </a:r>
            <a:endParaRPr lang="en-US" sz="1542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6383" y="4243884"/>
            <a:ext cx="498673" cy="49867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396383" y="4941987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Bağışıklık Sistemi</a:t>
            </a:r>
            <a:endParaRPr lang="en-US" sz="1833" dirty="0"/>
          </a:p>
        </p:txBody>
      </p:sp>
      <p:sp>
        <p:nvSpPr>
          <p:cNvPr id="9" name="Text 4"/>
          <p:cNvSpPr/>
          <p:nvPr/>
        </p:nvSpPr>
        <p:spPr>
          <a:xfrm>
            <a:off x="4396383" y="5354935"/>
            <a:ext cx="3399135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Eser miktarda allerjenlerle tanışarak bağışıklık sisteminiz güçlenir.</a:t>
            </a:r>
            <a:endParaRPr lang="en-US" sz="1542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4663" y="4243884"/>
            <a:ext cx="498673" cy="49867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094663" y="4941987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Mental Sağlık</a:t>
            </a:r>
            <a:endParaRPr lang="en-US" sz="1833" dirty="0"/>
          </a:p>
        </p:txBody>
      </p:sp>
      <p:sp>
        <p:nvSpPr>
          <p:cNvPr id="12" name="Text 6"/>
          <p:cNvSpPr/>
          <p:nvPr/>
        </p:nvSpPr>
        <p:spPr>
          <a:xfrm>
            <a:off x="8094663" y="5354935"/>
            <a:ext cx="3399234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Antistres hormonları salgılanır ve mental sağlığınız korunur.</a:t>
            </a:r>
            <a:endParaRPr lang="en-US" sz="1542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03" y="484062"/>
            <a:ext cx="6882209" cy="1206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FFFF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Çocuklar </a:t>
            </a:r>
            <a:r>
              <a:rPr lang="en-US" sz="3667" dirty="0" err="1">
                <a:solidFill>
                  <a:srgbClr val="FFFF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</a:t>
            </a:r>
            <a:r>
              <a:rPr lang="en-US" sz="3667" dirty="0">
                <a:solidFill>
                  <a:srgbClr val="FFFF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667" dirty="0" err="1">
                <a:solidFill>
                  <a:srgbClr val="FFFF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Köpekler</a:t>
            </a:r>
            <a:endParaRPr lang="tr-TR" sz="3667" dirty="0">
              <a:solidFill>
                <a:srgbClr val="FFFF00"/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  <a:p>
            <a:pPr>
              <a:lnSpc>
                <a:spcPts val="4583"/>
              </a:lnSpc>
            </a:pPr>
            <a:r>
              <a:rPr lang="tr-TR" sz="2333" dirty="0">
                <a:solidFill>
                  <a:srgbClr val="FFFF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(Çocuktan bağımsız, çocuk için köpek alınmamalı)</a:t>
            </a:r>
            <a:endParaRPr lang="en-US" sz="2333" dirty="0">
              <a:solidFill>
                <a:srgbClr val="FFFF00"/>
              </a:solidFill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03" y="2061469"/>
            <a:ext cx="3399135" cy="21007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98104" y="4411564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Güçlü Bağışıklık</a:t>
            </a:r>
            <a:endParaRPr lang="en-US" sz="1833" dirty="0"/>
          </a:p>
        </p:txBody>
      </p:sp>
      <p:sp>
        <p:nvSpPr>
          <p:cNvPr id="5" name="Text 2"/>
          <p:cNvSpPr/>
          <p:nvPr/>
        </p:nvSpPr>
        <p:spPr>
          <a:xfrm>
            <a:off x="698103" y="4824512"/>
            <a:ext cx="3399135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Köpek, çocuğun immün sisteminin olumlu yönde gelişmesine yardımcı olur.</a:t>
            </a:r>
            <a:endParaRPr lang="en-US" sz="1542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383" y="2061469"/>
            <a:ext cx="3399135" cy="210075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396383" y="4411564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Sorumluluk Bilinci</a:t>
            </a:r>
            <a:endParaRPr lang="en-US" sz="1833" dirty="0"/>
          </a:p>
        </p:txBody>
      </p:sp>
      <p:sp>
        <p:nvSpPr>
          <p:cNvPr id="8" name="Text 4"/>
          <p:cNvSpPr/>
          <p:nvPr/>
        </p:nvSpPr>
        <p:spPr>
          <a:xfrm>
            <a:off x="4396383" y="4824512"/>
            <a:ext cx="3399135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Çocuklar köpek bakımıyla sorumluluk almayı öğrenir.</a:t>
            </a:r>
            <a:endParaRPr lang="en-US" sz="1542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4663" y="2061469"/>
            <a:ext cx="3399234" cy="210085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094663" y="4411663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Aktif Yaşam</a:t>
            </a:r>
            <a:endParaRPr lang="en-US" sz="1833" dirty="0"/>
          </a:p>
        </p:txBody>
      </p:sp>
      <p:sp>
        <p:nvSpPr>
          <p:cNvPr id="11" name="Text 6"/>
          <p:cNvSpPr/>
          <p:nvPr/>
        </p:nvSpPr>
        <p:spPr>
          <a:xfrm>
            <a:off x="8094663" y="4824611"/>
            <a:ext cx="3399234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Köpekle birlikte çocuklar daha aktif bir yaşam sürer.</a:t>
            </a:r>
            <a:endParaRPr lang="en-US" sz="1542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5021" y="653852"/>
            <a:ext cx="4336356" cy="542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250"/>
              </a:lnSpc>
            </a:pPr>
            <a:r>
              <a:rPr lang="en-US" sz="3375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Düzenli Yaşam</a:t>
            </a:r>
            <a:endParaRPr lang="en-US" sz="3375" dirty="0"/>
          </a:p>
        </p:txBody>
      </p:sp>
      <p:sp>
        <p:nvSpPr>
          <p:cNvPr id="4" name="Shape 1"/>
          <p:cNvSpPr/>
          <p:nvPr/>
        </p:nvSpPr>
        <p:spPr>
          <a:xfrm>
            <a:off x="852289" y="1472307"/>
            <a:ext cx="25400" cy="4731842"/>
          </a:xfrm>
          <a:prstGeom prst="roundRect">
            <a:avLst>
              <a:gd name="adj" fmla="val 108837"/>
            </a:avLst>
          </a:prstGeom>
          <a:solidFill>
            <a:srgbClr val="4A6B6A"/>
          </a:solidFill>
          <a:ln/>
        </p:spPr>
      </p:sp>
      <p:sp>
        <p:nvSpPr>
          <p:cNvPr id="5" name="Shape 2"/>
          <p:cNvSpPr/>
          <p:nvPr/>
        </p:nvSpPr>
        <p:spPr>
          <a:xfrm>
            <a:off x="1034207" y="1874143"/>
            <a:ext cx="552847" cy="25400"/>
          </a:xfrm>
          <a:prstGeom prst="roundRect">
            <a:avLst>
              <a:gd name="adj" fmla="val 108837"/>
            </a:avLst>
          </a:prstGeom>
          <a:solidFill>
            <a:srgbClr val="4A6B6A"/>
          </a:solidFill>
          <a:ln/>
        </p:spPr>
      </p:sp>
      <p:sp>
        <p:nvSpPr>
          <p:cNvPr id="6" name="Shape 3"/>
          <p:cNvSpPr/>
          <p:nvPr/>
        </p:nvSpPr>
        <p:spPr>
          <a:xfrm>
            <a:off x="644972" y="1679575"/>
            <a:ext cx="414635" cy="414635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</p:sp>
      <p:sp>
        <p:nvSpPr>
          <p:cNvPr id="7" name="Text 4"/>
          <p:cNvSpPr/>
          <p:nvPr/>
        </p:nvSpPr>
        <p:spPr>
          <a:xfrm>
            <a:off x="722163" y="1724273"/>
            <a:ext cx="260152" cy="325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42"/>
              </a:lnSpc>
            </a:pPr>
            <a:r>
              <a:rPr lang="en-US" sz="20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</a:t>
            </a:r>
            <a:endParaRPr lang="en-US" sz="2042" dirty="0"/>
          </a:p>
        </p:txBody>
      </p:sp>
      <p:sp>
        <p:nvSpPr>
          <p:cNvPr id="8" name="Text 5"/>
          <p:cNvSpPr/>
          <p:nvPr/>
        </p:nvSpPr>
        <p:spPr>
          <a:xfrm>
            <a:off x="1773833" y="1656557"/>
            <a:ext cx="2168128" cy="270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67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Sabah Rutini</a:t>
            </a:r>
            <a:endParaRPr lang="en-US" sz="1667" dirty="0"/>
          </a:p>
        </p:txBody>
      </p:sp>
      <p:sp>
        <p:nvSpPr>
          <p:cNvPr id="9" name="Text 6"/>
          <p:cNvSpPr/>
          <p:nvPr/>
        </p:nvSpPr>
        <p:spPr>
          <a:xfrm>
            <a:off x="1773833" y="2038053"/>
            <a:ext cx="5201146" cy="294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417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Köpeğiniz varsa erken kalkmak zorundasınız.</a:t>
            </a:r>
            <a:endParaRPr lang="en-US" sz="1417" dirty="0"/>
          </a:p>
        </p:txBody>
      </p:sp>
      <p:sp>
        <p:nvSpPr>
          <p:cNvPr id="10" name="Shape 7"/>
          <p:cNvSpPr/>
          <p:nvPr/>
        </p:nvSpPr>
        <p:spPr>
          <a:xfrm>
            <a:off x="1034207" y="3103166"/>
            <a:ext cx="552847" cy="25400"/>
          </a:xfrm>
          <a:prstGeom prst="roundRect">
            <a:avLst>
              <a:gd name="adj" fmla="val 108837"/>
            </a:avLst>
          </a:prstGeom>
          <a:solidFill>
            <a:srgbClr val="4A6B6A"/>
          </a:solidFill>
          <a:ln/>
        </p:spPr>
      </p:sp>
      <p:sp>
        <p:nvSpPr>
          <p:cNvPr id="11" name="Shape 8"/>
          <p:cNvSpPr/>
          <p:nvPr/>
        </p:nvSpPr>
        <p:spPr>
          <a:xfrm>
            <a:off x="644972" y="2908598"/>
            <a:ext cx="414635" cy="414635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</p:sp>
      <p:sp>
        <p:nvSpPr>
          <p:cNvPr id="12" name="Text 9"/>
          <p:cNvSpPr/>
          <p:nvPr/>
        </p:nvSpPr>
        <p:spPr>
          <a:xfrm>
            <a:off x="722163" y="2953296"/>
            <a:ext cx="260152" cy="325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42"/>
              </a:lnSpc>
            </a:pPr>
            <a:r>
              <a:rPr lang="en-US" sz="20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lang="en-US" sz="2042" dirty="0"/>
          </a:p>
        </p:txBody>
      </p:sp>
      <p:sp>
        <p:nvSpPr>
          <p:cNvPr id="13" name="Text 10"/>
          <p:cNvSpPr/>
          <p:nvPr/>
        </p:nvSpPr>
        <p:spPr>
          <a:xfrm>
            <a:off x="1773833" y="2885579"/>
            <a:ext cx="2168128" cy="270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67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Günlük Bakım</a:t>
            </a:r>
            <a:endParaRPr lang="en-US" sz="1667" dirty="0"/>
          </a:p>
        </p:txBody>
      </p:sp>
      <p:sp>
        <p:nvSpPr>
          <p:cNvPr id="14" name="Text 11"/>
          <p:cNvSpPr/>
          <p:nvPr/>
        </p:nvSpPr>
        <p:spPr>
          <a:xfrm>
            <a:off x="1773833" y="3267076"/>
            <a:ext cx="5201146" cy="294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417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Yemek saatleri ve ihtiyaçlarını düzenli karşılamalısınız.</a:t>
            </a:r>
            <a:endParaRPr lang="en-US" sz="1417" dirty="0"/>
          </a:p>
        </p:txBody>
      </p:sp>
      <p:sp>
        <p:nvSpPr>
          <p:cNvPr id="15" name="Shape 12"/>
          <p:cNvSpPr/>
          <p:nvPr/>
        </p:nvSpPr>
        <p:spPr>
          <a:xfrm>
            <a:off x="1034207" y="4332188"/>
            <a:ext cx="552847" cy="25400"/>
          </a:xfrm>
          <a:prstGeom prst="roundRect">
            <a:avLst>
              <a:gd name="adj" fmla="val 108837"/>
            </a:avLst>
          </a:prstGeom>
          <a:solidFill>
            <a:srgbClr val="4A6B6A"/>
          </a:solidFill>
          <a:ln/>
        </p:spPr>
      </p:sp>
      <p:sp>
        <p:nvSpPr>
          <p:cNvPr id="16" name="Shape 13"/>
          <p:cNvSpPr/>
          <p:nvPr/>
        </p:nvSpPr>
        <p:spPr>
          <a:xfrm>
            <a:off x="644972" y="4137620"/>
            <a:ext cx="414635" cy="414635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</p:sp>
      <p:sp>
        <p:nvSpPr>
          <p:cNvPr id="17" name="Text 14"/>
          <p:cNvSpPr/>
          <p:nvPr/>
        </p:nvSpPr>
        <p:spPr>
          <a:xfrm>
            <a:off x="722163" y="4182318"/>
            <a:ext cx="260152" cy="325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42"/>
              </a:lnSpc>
            </a:pPr>
            <a:r>
              <a:rPr lang="en-US" sz="20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</a:t>
            </a:r>
            <a:endParaRPr lang="en-US" sz="2042" dirty="0"/>
          </a:p>
        </p:txBody>
      </p:sp>
      <p:sp>
        <p:nvSpPr>
          <p:cNvPr id="18" name="Text 15"/>
          <p:cNvSpPr/>
          <p:nvPr/>
        </p:nvSpPr>
        <p:spPr>
          <a:xfrm>
            <a:off x="1773833" y="4114602"/>
            <a:ext cx="2168128" cy="270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67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Akşam Yürüyüşü</a:t>
            </a:r>
            <a:endParaRPr lang="en-US" sz="1667" dirty="0"/>
          </a:p>
        </p:txBody>
      </p:sp>
      <p:sp>
        <p:nvSpPr>
          <p:cNvPr id="19" name="Text 16"/>
          <p:cNvSpPr/>
          <p:nvPr/>
        </p:nvSpPr>
        <p:spPr>
          <a:xfrm>
            <a:off x="1773833" y="4496098"/>
            <a:ext cx="5201146" cy="294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417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Düzenli yürüyüşler hem size hem köpeğinize iyi gelir.</a:t>
            </a:r>
            <a:endParaRPr lang="en-US" sz="1417" dirty="0"/>
          </a:p>
        </p:txBody>
      </p:sp>
      <p:sp>
        <p:nvSpPr>
          <p:cNvPr id="20" name="Shape 17"/>
          <p:cNvSpPr/>
          <p:nvPr/>
        </p:nvSpPr>
        <p:spPr>
          <a:xfrm>
            <a:off x="1034207" y="5561211"/>
            <a:ext cx="552847" cy="25400"/>
          </a:xfrm>
          <a:prstGeom prst="roundRect">
            <a:avLst>
              <a:gd name="adj" fmla="val 108837"/>
            </a:avLst>
          </a:prstGeom>
          <a:solidFill>
            <a:srgbClr val="4A6B6A"/>
          </a:solidFill>
          <a:ln/>
        </p:spPr>
      </p:sp>
      <p:sp>
        <p:nvSpPr>
          <p:cNvPr id="21" name="Shape 18"/>
          <p:cNvSpPr/>
          <p:nvPr/>
        </p:nvSpPr>
        <p:spPr>
          <a:xfrm>
            <a:off x="644972" y="5366643"/>
            <a:ext cx="414635" cy="414635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</p:sp>
      <p:sp>
        <p:nvSpPr>
          <p:cNvPr id="22" name="Text 19"/>
          <p:cNvSpPr/>
          <p:nvPr/>
        </p:nvSpPr>
        <p:spPr>
          <a:xfrm>
            <a:off x="722163" y="5411341"/>
            <a:ext cx="260152" cy="325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42"/>
              </a:lnSpc>
            </a:pPr>
            <a:r>
              <a:rPr lang="en-US" sz="20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4</a:t>
            </a:r>
            <a:endParaRPr lang="en-US" sz="2042" dirty="0"/>
          </a:p>
        </p:txBody>
      </p:sp>
      <p:sp>
        <p:nvSpPr>
          <p:cNvPr id="23" name="Text 20"/>
          <p:cNvSpPr/>
          <p:nvPr/>
        </p:nvSpPr>
        <p:spPr>
          <a:xfrm>
            <a:off x="1773833" y="5343624"/>
            <a:ext cx="2168128" cy="270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67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Uyku Düzeni</a:t>
            </a:r>
            <a:endParaRPr lang="en-US" sz="1667" dirty="0"/>
          </a:p>
        </p:txBody>
      </p:sp>
      <p:sp>
        <p:nvSpPr>
          <p:cNvPr id="24" name="Text 21"/>
          <p:cNvSpPr/>
          <p:nvPr/>
        </p:nvSpPr>
        <p:spPr>
          <a:xfrm>
            <a:off x="1773833" y="5725121"/>
            <a:ext cx="5201146" cy="294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417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Köpeğinizle birlikte düzenli bir uyku ritmi oluşturursunuz.</a:t>
            </a:r>
            <a:endParaRPr lang="en-US" sz="1417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70103" y="1109960"/>
            <a:ext cx="4886920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Ev Güvenliği Önlemleri</a:t>
            </a:r>
            <a:endParaRPr lang="en-US" sz="3667" dirty="0"/>
          </a:p>
        </p:txBody>
      </p:sp>
      <p:sp>
        <p:nvSpPr>
          <p:cNvPr id="4" name="Shape 1"/>
          <p:cNvSpPr/>
          <p:nvPr/>
        </p:nvSpPr>
        <p:spPr>
          <a:xfrm>
            <a:off x="5270104" y="1995785"/>
            <a:ext cx="149523" cy="1051322"/>
          </a:xfrm>
          <a:prstGeom prst="roundRect">
            <a:avLst>
              <a:gd name="adj" fmla="val 20012"/>
            </a:avLst>
          </a:prstGeom>
          <a:solidFill>
            <a:srgbClr val="315251"/>
          </a:solidFill>
          <a:ln/>
        </p:spPr>
      </p:sp>
      <p:sp>
        <p:nvSpPr>
          <p:cNvPr id="5" name="Text 2"/>
          <p:cNvSpPr/>
          <p:nvPr/>
        </p:nvSpPr>
        <p:spPr>
          <a:xfrm>
            <a:off x="5718770" y="1995785"/>
            <a:ext cx="3038475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Tehlikeli Maddeleri Kaldırma</a:t>
            </a:r>
            <a:endParaRPr lang="en-US" sz="1833" dirty="0"/>
          </a:p>
        </p:txBody>
      </p:sp>
      <p:sp>
        <p:nvSpPr>
          <p:cNvPr id="6" name="Text 3"/>
          <p:cNvSpPr/>
          <p:nvPr/>
        </p:nvSpPr>
        <p:spPr>
          <a:xfrm>
            <a:off x="5718770" y="2408734"/>
            <a:ext cx="5775127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Köpeğiniz için zararlı olabilecek maddeleri ulaşamayacağı yerlere koymalısınız.</a:t>
            </a:r>
            <a:endParaRPr lang="en-US" sz="1542" dirty="0"/>
          </a:p>
        </p:txBody>
      </p:sp>
      <p:sp>
        <p:nvSpPr>
          <p:cNvPr id="7" name="Shape 4"/>
          <p:cNvSpPr/>
          <p:nvPr/>
        </p:nvSpPr>
        <p:spPr>
          <a:xfrm>
            <a:off x="5569248" y="3246537"/>
            <a:ext cx="149523" cy="1051322"/>
          </a:xfrm>
          <a:prstGeom prst="roundRect">
            <a:avLst>
              <a:gd name="adj" fmla="val 20012"/>
            </a:avLst>
          </a:prstGeom>
          <a:solidFill>
            <a:srgbClr val="315251"/>
          </a:solidFill>
          <a:ln/>
        </p:spPr>
      </p:sp>
      <p:sp>
        <p:nvSpPr>
          <p:cNvPr id="8" name="Text 5"/>
          <p:cNvSpPr/>
          <p:nvPr/>
        </p:nvSpPr>
        <p:spPr>
          <a:xfrm>
            <a:off x="6017915" y="3246537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Kablo Düzenlemesi</a:t>
            </a:r>
            <a:endParaRPr lang="en-US" sz="1833" dirty="0"/>
          </a:p>
        </p:txBody>
      </p:sp>
      <p:sp>
        <p:nvSpPr>
          <p:cNvPr id="9" name="Text 6"/>
          <p:cNvSpPr/>
          <p:nvPr/>
        </p:nvSpPr>
        <p:spPr>
          <a:xfrm>
            <a:off x="6017915" y="3659485"/>
            <a:ext cx="5475982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Elektrik kablolarını köpeğinizin ulaşamayacağı şekilde düzenlemelisiniz.</a:t>
            </a:r>
            <a:endParaRPr lang="en-US" sz="1542" dirty="0"/>
          </a:p>
        </p:txBody>
      </p:sp>
      <p:sp>
        <p:nvSpPr>
          <p:cNvPr id="10" name="Shape 7"/>
          <p:cNvSpPr/>
          <p:nvPr/>
        </p:nvSpPr>
        <p:spPr>
          <a:xfrm>
            <a:off x="5868492" y="4497288"/>
            <a:ext cx="149523" cy="1051322"/>
          </a:xfrm>
          <a:prstGeom prst="roundRect">
            <a:avLst>
              <a:gd name="adj" fmla="val 20012"/>
            </a:avLst>
          </a:prstGeom>
          <a:solidFill>
            <a:srgbClr val="315251"/>
          </a:solidFill>
          <a:ln/>
        </p:spPr>
      </p:sp>
      <p:sp>
        <p:nvSpPr>
          <p:cNvPr id="11" name="Text 8"/>
          <p:cNvSpPr/>
          <p:nvPr/>
        </p:nvSpPr>
        <p:spPr>
          <a:xfrm>
            <a:off x="6317159" y="4497289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Güvenli Oyun Alanı</a:t>
            </a:r>
            <a:endParaRPr lang="en-US" sz="1833" dirty="0"/>
          </a:p>
        </p:txBody>
      </p:sp>
      <p:sp>
        <p:nvSpPr>
          <p:cNvPr id="12" name="Text 9"/>
          <p:cNvSpPr/>
          <p:nvPr/>
        </p:nvSpPr>
        <p:spPr>
          <a:xfrm>
            <a:off x="6317159" y="4910237"/>
            <a:ext cx="5176738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Köpeğinizin güvenle oynayabileceği bir alan oluşturmalısınız.</a:t>
            </a:r>
            <a:endParaRPr lang="en-US" sz="1542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Uçak İzi">
  <a:themeElements>
    <a:clrScheme name="Uçak İzi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Uçak İzi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çak İzi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TM04033937[[fn=Uçak İzi]]</Template>
  <TotalTime>155</TotalTime>
  <Words>1759</Words>
  <Application>Microsoft Office PowerPoint</Application>
  <PresentationFormat>Geniş ekran</PresentationFormat>
  <Paragraphs>412</Paragraphs>
  <Slides>42</Slides>
  <Notes>36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42</vt:i4>
      </vt:variant>
    </vt:vector>
  </HeadingPairs>
  <TitlesOfParts>
    <vt:vector size="47" baseType="lpstr">
      <vt:lpstr>Arial</vt:lpstr>
      <vt:lpstr>Calibri</vt:lpstr>
      <vt:lpstr>Century Gothic</vt:lpstr>
      <vt:lpstr>Quattrocento</vt:lpstr>
      <vt:lpstr>Uçak İzi</vt:lpstr>
      <vt:lpstr>NEDEN KÖPEK?  HANGİ KÖPEK ?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Köpekler,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Büyük mü, küçük mü ???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Ev yaşamına uygun ırklar …</vt:lpstr>
      <vt:lpstr>Tüy sorunu !!!</vt:lpstr>
      <vt:lpstr>Bunlar dışında;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HANGİ KÖPEK ???</dc:title>
  <dc:creator>Mmmmmm_KKKK</dc:creator>
  <cp:lastModifiedBy>Mmmmmm_KKKK</cp:lastModifiedBy>
  <cp:revision>24</cp:revision>
  <dcterms:created xsi:type="dcterms:W3CDTF">2024-03-27T07:32:05Z</dcterms:created>
  <dcterms:modified xsi:type="dcterms:W3CDTF">2025-03-05T09:05:58Z</dcterms:modified>
</cp:coreProperties>
</file>